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7" r:id="rId2"/>
    <p:sldId id="536" r:id="rId3"/>
    <p:sldId id="533" r:id="rId4"/>
    <p:sldId id="534" r:id="rId5"/>
    <p:sldId id="501" r:id="rId6"/>
    <p:sldId id="502" r:id="rId7"/>
    <p:sldId id="503" r:id="rId8"/>
    <p:sldId id="504" r:id="rId9"/>
    <p:sldId id="505" r:id="rId10"/>
    <p:sldId id="506" r:id="rId11"/>
    <p:sldId id="507" r:id="rId12"/>
    <p:sldId id="508" r:id="rId13"/>
    <p:sldId id="510" r:id="rId14"/>
    <p:sldId id="511" r:id="rId15"/>
    <p:sldId id="512" r:id="rId16"/>
    <p:sldId id="513" r:id="rId17"/>
    <p:sldId id="514" r:id="rId18"/>
    <p:sldId id="515" r:id="rId19"/>
    <p:sldId id="516" r:id="rId20"/>
    <p:sldId id="522" r:id="rId21"/>
    <p:sldId id="523" r:id="rId22"/>
    <p:sldId id="524" r:id="rId23"/>
    <p:sldId id="525" r:id="rId24"/>
    <p:sldId id="519" r:id="rId25"/>
    <p:sldId id="526" r:id="rId26"/>
    <p:sldId id="441" r:id="rId27"/>
    <p:sldId id="442" r:id="rId28"/>
    <p:sldId id="444" r:id="rId29"/>
    <p:sldId id="445" r:id="rId30"/>
    <p:sldId id="446" r:id="rId31"/>
    <p:sldId id="447" r:id="rId32"/>
    <p:sldId id="537" r:id="rId33"/>
    <p:sldId id="539" r:id="rId34"/>
    <p:sldId id="527" r:id="rId35"/>
    <p:sldId id="531" r:id="rId36"/>
    <p:sldId id="422" r:id="rId37"/>
    <p:sldId id="468" r:id="rId38"/>
    <p:sldId id="529" r:id="rId39"/>
    <p:sldId id="530" r:id="rId40"/>
    <p:sldId id="469" r:id="rId41"/>
    <p:sldId id="471" r:id="rId42"/>
    <p:sldId id="462" r:id="rId43"/>
    <p:sldId id="472" r:id="rId44"/>
    <p:sldId id="463" r:id="rId45"/>
    <p:sldId id="473" r:id="rId46"/>
    <p:sldId id="474" r:id="rId47"/>
    <p:sldId id="477" r:id="rId48"/>
    <p:sldId id="481" r:id="rId49"/>
    <p:sldId id="487" r:id="rId50"/>
    <p:sldId id="496" r:id="rId51"/>
    <p:sldId id="492" r:id="rId52"/>
    <p:sldId id="494" r:id="rId53"/>
    <p:sldId id="535" r:id="rId54"/>
    <p:sldId id="493" r:id="rId55"/>
    <p:sldId id="482" r:id="rId56"/>
    <p:sldId id="499" r:id="rId57"/>
    <p:sldId id="484" r:id="rId58"/>
    <p:sldId id="495" r:id="rId59"/>
    <p:sldId id="483" r:id="rId60"/>
    <p:sldId id="486" r:id="rId61"/>
    <p:sldId id="485" r:id="rId62"/>
    <p:sldId id="479" r:id="rId63"/>
    <p:sldId id="532" r:id="rId64"/>
    <p:sldId id="540" r:id="rId65"/>
    <p:sldId id="521" r:id="rId66"/>
    <p:sldId id="538" r:id="rId6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A07A9"/>
    <a:srgbClr val="F915DE"/>
    <a:srgbClr val="D2FBB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18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35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458086-F904-491E-AF95-BCB567E55FA7}" type="datetimeFigureOut">
              <a:rPr lang="zh-CN" altLang="en-US" smtClean="0"/>
              <a:pPr/>
              <a:t>2015-10-12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CE138D-0881-4BF6-A1CE-E90D42FCAB4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6CE138D-0881-4BF6-A1CE-E90D42FCAB45}" type="slidenum">
              <a:rPr lang="zh-CN" altLang="en-US" smtClean="0"/>
              <a:pPr/>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幻灯片图像占位符 1"/>
          <p:cNvSpPr>
            <a:spLocks noGrp="1" noRot="1" noChangeAspect="1" noTextEdit="1"/>
          </p:cNvSpPr>
          <p:nvPr>
            <p:ph type="sldImg"/>
          </p:nvPr>
        </p:nvSpPr>
        <p:spPr>
          <a:ln/>
        </p:spPr>
      </p:sp>
      <p:sp>
        <p:nvSpPr>
          <p:cNvPr id="132099" name="备注占位符 2"/>
          <p:cNvSpPr>
            <a:spLocks noGrp="1"/>
          </p:cNvSpPr>
          <p:nvPr>
            <p:ph type="body" idx="1"/>
          </p:nvPr>
        </p:nvSpPr>
        <p:spPr>
          <a:noFill/>
          <a:ln/>
        </p:spPr>
        <p:txBody>
          <a:bodyPr/>
          <a:lstStyle/>
          <a:p>
            <a:r>
              <a:rPr lang="zh-CN" altLang="zh-CN" smtClean="0"/>
              <a:t>使课题研究不仅有重大价值，而且成果本身也非常集中。</a:t>
            </a:r>
          </a:p>
          <a:p>
            <a:endParaRPr lang="zh-CN" altLang="en-US" smtClean="0"/>
          </a:p>
        </p:txBody>
      </p:sp>
      <p:sp>
        <p:nvSpPr>
          <p:cNvPr id="132100" name="灯片编号占位符 3"/>
          <p:cNvSpPr>
            <a:spLocks noGrp="1"/>
          </p:cNvSpPr>
          <p:nvPr>
            <p:ph type="sldNum" sz="quarter" idx="5"/>
          </p:nvPr>
        </p:nvSpPr>
        <p:spPr>
          <a:noFill/>
        </p:spPr>
        <p:txBody>
          <a:bodyPr/>
          <a:lstStyle/>
          <a:p>
            <a:fld id="{C16B0C4F-6008-4607-85FB-7AAB2C46FCC7}" type="slidenum">
              <a:rPr lang="zh-CN" altLang="en-US" smtClean="0"/>
              <a:pPr/>
              <a:t>17</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p:cNvSpPr>
            <a:spLocks noGrp="1" noRot="1" noChangeAspect="1" noTextEdit="1"/>
          </p:cNvSpPr>
          <p:nvPr>
            <p:ph type="sldImg"/>
          </p:nvPr>
        </p:nvSpPr>
        <p:spPr>
          <a:ln/>
        </p:spPr>
      </p:sp>
      <p:sp>
        <p:nvSpPr>
          <p:cNvPr id="133123" name="备注占位符 2"/>
          <p:cNvSpPr>
            <a:spLocks noGrp="1"/>
          </p:cNvSpPr>
          <p:nvPr>
            <p:ph type="body" idx="1"/>
          </p:nvPr>
        </p:nvSpPr>
        <p:spPr>
          <a:noFill/>
          <a:ln/>
        </p:spPr>
        <p:txBody>
          <a:bodyPr/>
          <a:lstStyle/>
          <a:p>
            <a:r>
              <a:rPr lang="zh-CN" altLang="zh-CN" smtClean="0"/>
              <a:t>国家社会科学基金和国家自然科学基金每年都要发布一个课题指南，其中列举的选题可称之为定向性选题，就是只确定研究的大致方向，而不确定具体的研究题目。</a:t>
            </a:r>
          </a:p>
          <a:p>
            <a:r>
              <a:rPr lang="zh-CN" altLang="zh-CN" smtClean="0"/>
              <a:t>将定向性选题具体化，使研究指向更加明确，研究目的更为单一，这一过程，是将定向性选题转变为定题性选题的过程。</a:t>
            </a:r>
          </a:p>
          <a:p>
            <a:r>
              <a:rPr lang="en-US" altLang="zh-CN" b="1" smtClean="0"/>
              <a:t> </a:t>
            </a:r>
            <a:endParaRPr lang="zh-CN" altLang="en-US" smtClean="0"/>
          </a:p>
        </p:txBody>
      </p:sp>
      <p:sp>
        <p:nvSpPr>
          <p:cNvPr id="133124" name="灯片编号占位符 3"/>
          <p:cNvSpPr>
            <a:spLocks noGrp="1"/>
          </p:cNvSpPr>
          <p:nvPr>
            <p:ph type="sldNum" sz="quarter" idx="5"/>
          </p:nvPr>
        </p:nvSpPr>
        <p:spPr>
          <a:noFill/>
        </p:spPr>
        <p:txBody>
          <a:bodyPr/>
          <a:lstStyle/>
          <a:p>
            <a:fld id="{8B00717D-3D6E-4405-BAEB-61C11A3E02F5}" type="slidenum">
              <a:rPr lang="zh-CN" altLang="en-US" smtClean="0"/>
              <a:pPr/>
              <a:t>18</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每一个概念都有一定的外延和内涵．概念的外延就是适合这个概念的一切对象的范围，而概念的内涵就是这个概念所反映的对象的本质属性的总和．例如“平行四边形”这个概念，它的外延包含着一切正方形、菱形、矩形以及一般的平行四边形，而它的内涵包含着一切平行四边形所共有的“有四条边，两组对边互相平行”这两个本质属性．</a:t>
            </a:r>
            <a:r>
              <a:rPr lang="zh-CN" altLang="en-US" smtClean="0"/>
              <a:t>　</a:t>
            </a:r>
            <a:endParaRPr lang="en-US" altLang="zh-CN" dirty="0" smtClean="0"/>
          </a:p>
        </p:txBody>
      </p:sp>
      <p:sp>
        <p:nvSpPr>
          <p:cNvPr id="4" name="灯片编号占位符 3"/>
          <p:cNvSpPr>
            <a:spLocks noGrp="1"/>
          </p:cNvSpPr>
          <p:nvPr>
            <p:ph type="sldNum" sz="quarter" idx="10"/>
          </p:nvPr>
        </p:nvSpPr>
        <p:spPr/>
        <p:txBody>
          <a:bodyPr/>
          <a:lstStyle/>
          <a:p>
            <a:fld id="{16CE138D-0881-4BF6-A1CE-E90D42FCAB45}" type="slidenum">
              <a:rPr lang="zh-CN" altLang="en-US" smtClean="0"/>
              <a:pPr/>
              <a:t>20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每一个概念都有一定的外延和内涵．概念的外延就是适合这个概念的一切对象的范围，而概念的内涵就是这个概念所反映的对象的本质属性的总和．例如“平行四边形”这个概念，它的外延包含着一切正方形、菱形、矩形以及一般的平行四边形，而它的内涵包含着一切平行四边形所共有的“有四条边，两组对边互相平行”这两个本质属性．</a:t>
            </a:r>
            <a:r>
              <a:rPr lang="zh-CN" altLang="en-US" smtClean="0"/>
              <a:t>　</a:t>
            </a:r>
            <a:endParaRPr lang="en-US" altLang="zh-CN" dirty="0" smtClean="0"/>
          </a:p>
        </p:txBody>
      </p:sp>
      <p:sp>
        <p:nvSpPr>
          <p:cNvPr id="4" name="灯片编号占位符 3"/>
          <p:cNvSpPr>
            <a:spLocks noGrp="1"/>
          </p:cNvSpPr>
          <p:nvPr>
            <p:ph type="sldNum" sz="quarter" idx="10"/>
          </p:nvPr>
        </p:nvSpPr>
        <p:spPr/>
        <p:txBody>
          <a:bodyPr/>
          <a:lstStyle/>
          <a:p>
            <a:fld id="{16CE138D-0881-4BF6-A1CE-E90D42FCAB45}" type="slidenum">
              <a:rPr lang="zh-CN" altLang="en-US" smtClean="0"/>
              <a:pPr/>
              <a:t>21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每一个概念都有一定的外延和内涵．概念的外延就是适合这个概念的一切对象的范围，而概念的内涵就是这个概念所反映的对象的本质属性的总和．例如“平行四边形”这个概念，它的外延包含着一切正方形、菱形、矩形以及一般的平行四边形，而它的内涵包含着一切平行四边形所共有的“有四条边，两组对边互相平行”这两个本质属性．</a:t>
            </a:r>
            <a:r>
              <a:rPr lang="zh-CN" altLang="en-US" smtClean="0"/>
              <a:t>　</a:t>
            </a:r>
            <a:endParaRPr lang="en-US" altLang="zh-CN" dirty="0" smtClean="0"/>
          </a:p>
        </p:txBody>
      </p:sp>
      <p:sp>
        <p:nvSpPr>
          <p:cNvPr id="4" name="灯片编号占位符 3"/>
          <p:cNvSpPr>
            <a:spLocks noGrp="1"/>
          </p:cNvSpPr>
          <p:nvPr>
            <p:ph type="sldNum" sz="quarter" idx="10"/>
          </p:nvPr>
        </p:nvSpPr>
        <p:spPr/>
        <p:txBody>
          <a:bodyPr/>
          <a:lstStyle/>
          <a:p>
            <a:fld id="{16CE138D-0881-4BF6-A1CE-E90D42FCAB45}" type="slidenum">
              <a:rPr lang="zh-CN" altLang="en-US" smtClean="0"/>
              <a:pPr/>
              <a:t>22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每一个概念都有一定的外延和内涵．概念的外延就是适合这个概念的一切对象的范围，而概念的内涵就是这个概念所反映的对象的本质属性的总和．例如“平行四边形”这个概念，它的外延包含着一切正方形、菱形、矩形以及一般的平行四边形，而它的内涵包含着一切平行四边形所共有的“有四条边，两组对边互相平行”这两个本质属性．</a:t>
            </a:r>
            <a:r>
              <a:rPr lang="zh-CN" altLang="en-US" smtClean="0"/>
              <a:t>　</a:t>
            </a:r>
            <a:endParaRPr lang="en-US" altLang="zh-CN" dirty="0" smtClean="0"/>
          </a:p>
        </p:txBody>
      </p:sp>
      <p:sp>
        <p:nvSpPr>
          <p:cNvPr id="4" name="灯片编号占位符 3"/>
          <p:cNvSpPr>
            <a:spLocks noGrp="1"/>
          </p:cNvSpPr>
          <p:nvPr>
            <p:ph type="sldNum" sz="quarter" idx="10"/>
          </p:nvPr>
        </p:nvSpPr>
        <p:spPr/>
        <p:txBody>
          <a:bodyPr/>
          <a:lstStyle/>
          <a:p>
            <a:fld id="{16CE138D-0881-4BF6-A1CE-E90D42FCAB45}" type="slidenum">
              <a:rPr lang="zh-CN" altLang="en-US" smtClean="0"/>
              <a:pPr/>
              <a:t>23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p:cNvSpPr>
            <a:spLocks noGrp="1" noRot="1" noChangeAspect="1" noTextEdit="1"/>
          </p:cNvSpPr>
          <p:nvPr>
            <p:ph type="sldImg"/>
          </p:nvPr>
        </p:nvSpPr>
        <p:spPr>
          <a:ln/>
        </p:spPr>
      </p:sp>
      <p:sp>
        <p:nvSpPr>
          <p:cNvPr id="3" name="备注占位符 2"/>
          <p:cNvSpPr>
            <a:spLocks noGrp="1"/>
          </p:cNvSpPr>
          <p:nvPr>
            <p:ph type="body" idx="1"/>
          </p:nvPr>
        </p:nvSpPr>
        <p:spPr/>
        <p:txBody>
          <a:bodyPr>
            <a:normAutofit fontScale="92500" lnSpcReduction="10000"/>
          </a:bodyPr>
          <a:lstStyle/>
          <a:p>
            <a:pPr>
              <a:defRPr/>
            </a:pPr>
            <a:r>
              <a:rPr lang="zh-CN" altLang="zh-CN" dirty="0" smtClean="0"/>
              <a:t>鉴于我院校教职工教学、管理、服务任务繁重的事实，科研工作的方向应该是：立足工作搞科研，搞好科研促工作。具体说来，可以把以下几个方面作为现阶段科研工作的主要方向：</a:t>
            </a:r>
          </a:p>
          <a:p>
            <a:pPr>
              <a:defRPr/>
            </a:pPr>
            <a:r>
              <a:rPr lang="en-US" altLang="zh-CN" dirty="0" smtClean="0"/>
              <a:t>1</a:t>
            </a:r>
            <a:r>
              <a:rPr lang="zh-CN" altLang="zh-CN" dirty="0" smtClean="0"/>
              <a:t>）教学研究。高职院校的工作以教学为中心，提高教学质量是永恒的主题，提高教学质量主要靠教师。那么，教师怎样才能不断提高教学质量呢？很多人都会说，只要教师有认真的态度、满腔的热情、充足的干劲、奉献的精神，就一定会教好。做到这几点是必要的，但又是不够的。教师还应该大力进行教学研究，不断提高自身素质，不断提高教学水平，不断提高驾驭课堂教学的能力，才能把提高教学质量落实到提高课堂教学效率上。教学研究的范围非常广泛，教学方法、教学内容、教学手段、考试考核、论文作业等都是教学研究的内容。</a:t>
            </a:r>
          </a:p>
          <a:p>
            <a:pPr>
              <a:defRPr/>
            </a:pPr>
            <a:r>
              <a:rPr lang="en-US" altLang="zh-CN" dirty="0" smtClean="0"/>
              <a:t>2</a:t>
            </a:r>
            <a:r>
              <a:rPr lang="zh-CN" altLang="zh-CN" dirty="0" smtClean="0"/>
              <a:t>）管理研究。严格地说，学院内部不仅各级领导是管理者，每一个教职工都是管理者，只是管理的内容、对象不同而已。国务院前任总理朱镕基说：“中国最缺的是管理人才。”这句话很值得我们深思。向管理要干劲，向管理要效率，向管理要效益是非常正确的。在管理过程中，只有善于学习、善于研究，才能有所发现、有所创新、有所突破，才能使每一个管理者变成管理人才，才能不断提高管理水平，实现出工出力与出效益的统一。</a:t>
            </a:r>
          </a:p>
          <a:p>
            <a:pPr>
              <a:defRPr/>
            </a:pPr>
            <a:r>
              <a:rPr lang="en-US" altLang="zh-CN" dirty="0" smtClean="0"/>
              <a:t>3</a:t>
            </a:r>
            <a:r>
              <a:rPr lang="zh-CN" altLang="zh-CN" dirty="0" smtClean="0"/>
              <a:t>）政策研究。每个学校都有自身的特点，在办学实践中都有自己的重点、难点和热点问题。政策研究就是从实际出发，找出解决问题、化解矛盾的办法，为领导决策提供依据和参考，实现教育决策的科学化和民主化。例如，学校自身的教育资源怎样进行优化配置才能促进学校又好有快地发展，评价制度和收入分配制度怎样改革才能最大限度地调动全体教职工的工作积极性等都是政策研究的重要课题。</a:t>
            </a:r>
          </a:p>
          <a:p>
            <a:pPr>
              <a:defRPr/>
            </a:pPr>
            <a:r>
              <a:rPr lang="en-US" altLang="zh-CN" dirty="0" smtClean="0"/>
              <a:t>4</a:t>
            </a:r>
            <a:r>
              <a:rPr lang="zh-CN" altLang="zh-CN" dirty="0" smtClean="0"/>
              <a:t>）应用研究。社会服务是高校的三大任务之一，高职院校的科研工作应当紧密结合区域经济社会发展的需要，针对生产、建设、服务、管理一线遇到的实际问题进行研究，以解决现实问题作为出发点和落脚点，以服务求支持，以服务求发展。</a:t>
            </a:r>
          </a:p>
          <a:p>
            <a:pPr>
              <a:defRPr/>
            </a:pPr>
            <a:r>
              <a:rPr lang="zh-CN" altLang="zh-CN" b="1" dirty="0" smtClean="0"/>
              <a:t>大体确定，适时变动，坚持数年，融会贯通</a:t>
            </a:r>
            <a:endParaRPr lang="zh-CN" altLang="zh-CN" dirty="0" smtClean="0"/>
          </a:p>
          <a:p>
            <a:pPr>
              <a:defRPr/>
            </a:pPr>
            <a:endParaRPr lang="zh-CN" altLang="en-US" dirty="0"/>
          </a:p>
        </p:txBody>
      </p:sp>
      <p:sp>
        <p:nvSpPr>
          <p:cNvPr id="135172" name="灯片编号占位符 3"/>
          <p:cNvSpPr>
            <a:spLocks noGrp="1"/>
          </p:cNvSpPr>
          <p:nvPr>
            <p:ph type="sldNum" sz="quarter" idx="5"/>
          </p:nvPr>
        </p:nvSpPr>
        <p:spPr>
          <a:noFill/>
        </p:spPr>
        <p:txBody>
          <a:bodyPr/>
          <a:lstStyle/>
          <a:p>
            <a:fld id="{27CF2710-6938-45DB-BB5D-239ADA84AA22}" type="slidenum">
              <a:rPr lang="zh-CN" altLang="en-US" smtClean="0"/>
              <a:pPr/>
              <a:t>24</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每一个概念都有一定的外延和内涵．概念的外延就是适合这个概念的一切对象的范围，而概念的内涵就是这个概念所反映的对象的本质属性的总和．例如“平行四边形”这个概念，它的外延包含着一切正方形、菱形、矩形以及一般的平行四边形，而它的内涵包含着一切平行四边形所共有的“有四条边，两组对边互相平行”这两个本质属性．　</a:t>
            </a:r>
            <a:endParaRPr lang="en-US" altLang="zh-CN" dirty="0" smtClean="0"/>
          </a:p>
          <a:p>
            <a:pPr>
              <a:lnSpc>
                <a:spcPct val="130000"/>
              </a:lnSpc>
            </a:pPr>
            <a:r>
              <a:rPr lang="zh-CN" altLang="en-US" dirty="0" smtClean="0">
                <a:solidFill>
                  <a:srgbClr val="0066FF"/>
                </a:solidFill>
              </a:rPr>
              <a:t>主观条件：知识、兴趣、专长、研究能力和经验、时间、精力等；</a:t>
            </a:r>
          </a:p>
          <a:p>
            <a:pPr>
              <a:lnSpc>
                <a:spcPct val="130000"/>
              </a:lnSpc>
            </a:pPr>
            <a:r>
              <a:rPr lang="zh-CN" altLang="en-US" dirty="0" smtClean="0">
                <a:solidFill>
                  <a:srgbClr val="0066FF"/>
                </a:solidFill>
              </a:rPr>
              <a:t>客观条件：资料、设备、仪器、资金等。</a:t>
            </a:r>
          </a:p>
          <a:p>
            <a:endParaRPr lang="zh-CN" altLang="en-US" dirty="0"/>
          </a:p>
        </p:txBody>
      </p:sp>
      <p:sp>
        <p:nvSpPr>
          <p:cNvPr id="4" name="灯片编号占位符 3"/>
          <p:cNvSpPr>
            <a:spLocks noGrp="1"/>
          </p:cNvSpPr>
          <p:nvPr>
            <p:ph type="sldNum" sz="quarter" idx="10"/>
          </p:nvPr>
        </p:nvSpPr>
        <p:spPr/>
        <p:txBody>
          <a:bodyPr/>
          <a:lstStyle/>
          <a:p>
            <a:fld id="{16CE138D-0881-4BF6-A1CE-E90D42FCAB45}" type="slidenum">
              <a:rPr lang="zh-CN" altLang="en-US" smtClean="0"/>
              <a:pPr/>
              <a:t>25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6CE138D-0881-4BF6-A1CE-E90D42FCAB45}" type="slidenum">
              <a:rPr lang="zh-CN" altLang="en-US" smtClean="0"/>
              <a:pPr/>
              <a:t>34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TextEdit="1"/>
          </p:cNvSpPr>
          <p:nvPr>
            <p:ph type="sldImg"/>
          </p:nvPr>
        </p:nvSpPr>
        <p:spPr>
          <a:ln/>
        </p:spPr>
      </p:sp>
      <p:sp>
        <p:nvSpPr>
          <p:cNvPr id="122883" name="备注占位符 2"/>
          <p:cNvSpPr>
            <a:spLocks noGrp="1"/>
          </p:cNvSpPr>
          <p:nvPr>
            <p:ph type="body" idx="1"/>
          </p:nvPr>
        </p:nvSpPr>
        <p:spPr>
          <a:noFill/>
          <a:ln/>
        </p:spPr>
        <p:txBody>
          <a:bodyPr/>
          <a:lstStyle/>
          <a:p>
            <a:endParaRPr lang="zh-CN" altLang="en-US" smtClean="0"/>
          </a:p>
        </p:txBody>
      </p:sp>
      <p:sp>
        <p:nvSpPr>
          <p:cNvPr id="122884" name="灯片编号占位符 3"/>
          <p:cNvSpPr>
            <a:spLocks noGrp="1"/>
          </p:cNvSpPr>
          <p:nvPr>
            <p:ph type="sldNum" sz="quarter" idx="5"/>
          </p:nvPr>
        </p:nvSpPr>
        <p:spPr>
          <a:noFill/>
        </p:spPr>
        <p:txBody>
          <a:bodyPr/>
          <a:lstStyle/>
          <a:p>
            <a:fld id="{8BE6725B-FDEA-4B96-B491-0FD58B75D1AE}" type="slidenum">
              <a:rPr lang="zh-CN" altLang="en-US" smtClean="0"/>
              <a:pPr/>
              <a:t>35</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TextEdit="1"/>
          </p:cNvSpPr>
          <p:nvPr>
            <p:ph type="sldImg"/>
          </p:nvPr>
        </p:nvSpPr>
        <p:spPr>
          <a:ln/>
        </p:spPr>
      </p:sp>
      <p:sp>
        <p:nvSpPr>
          <p:cNvPr id="122883" name="备注占位符 2"/>
          <p:cNvSpPr>
            <a:spLocks noGrp="1"/>
          </p:cNvSpPr>
          <p:nvPr>
            <p:ph type="body" idx="1"/>
          </p:nvPr>
        </p:nvSpPr>
        <p:spPr>
          <a:noFill/>
          <a:ln/>
        </p:spPr>
        <p:txBody>
          <a:bodyPr/>
          <a:lstStyle/>
          <a:p>
            <a:endParaRPr lang="zh-CN" altLang="en-US" smtClean="0"/>
          </a:p>
        </p:txBody>
      </p:sp>
      <p:sp>
        <p:nvSpPr>
          <p:cNvPr id="122884" name="灯片编号占位符 3"/>
          <p:cNvSpPr>
            <a:spLocks noGrp="1"/>
          </p:cNvSpPr>
          <p:nvPr>
            <p:ph type="sldNum" sz="quarter" idx="5"/>
          </p:nvPr>
        </p:nvSpPr>
        <p:spPr>
          <a:noFill/>
        </p:spPr>
        <p:txBody>
          <a:bodyPr/>
          <a:lstStyle/>
          <a:p>
            <a:fld id="{8BE6725B-FDEA-4B96-B491-0FD58B75D1AE}" type="slidenum">
              <a:rPr lang="zh-CN" altLang="en-US" smtClean="0"/>
              <a:pPr/>
              <a:t>6</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幻灯片图像占位符 1"/>
          <p:cNvSpPr>
            <a:spLocks noGrp="1" noRot="1" noChangeAspect="1" noTextEdit="1"/>
          </p:cNvSpPr>
          <p:nvPr>
            <p:ph type="sldImg"/>
          </p:nvPr>
        </p:nvSpPr>
        <p:spPr>
          <a:ln/>
        </p:spPr>
      </p:sp>
      <p:sp>
        <p:nvSpPr>
          <p:cNvPr id="143363" name="备注占位符 2"/>
          <p:cNvSpPr>
            <a:spLocks noGrp="1"/>
          </p:cNvSpPr>
          <p:nvPr>
            <p:ph type="body" idx="1"/>
          </p:nvPr>
        </p:nvSpPr>
        <p:spPr>
          <a:noFill/>
          <a:ln/>
        </p:spPr>
        <p:txBody>
          <a:bodyPr/>
          <a:lstStyle/>
          <a:p>
            <a:r>
              <a:rPr lang="zh-CN" altLang="zh-CN" b="1" smtClean="0"/>
              <a:t>寄语：未来，在华宇这片沃土，你可以有美好的憧憬，但来源于工作中一点一滴的努力；仰望星空，脚踏实地，只有认真做好教学和科研，发挥聪明才智，创造美好未来，实现自我价值。我期待看到在座各位的的进步和成长！</a:t>
            </a:r>
            <a:endParaRPr lang="zh-CN" altLang="zh-CN" smtClean="0"/>
          </a:p>
          <a:p>
            <a:endParaRPr lang="zh-CN" altLang="en-US" smtClean="0"/>
          </a:p>
        </p:txBody>
      </p:sp>
      <p:sp>
        <p:nvSpPr>
          <p:cNvPr id="143364" name="灯片编号占位符 3"/>
          <p:cNvSpPr>
            <a:spLocks noGrp="1"/>
          </p:cNvSpPr>
          <p:nvPr>
            <p:ph type="sldNum" sz="quarter" idx="5"/>
          </p:nvPr>
        </p:nvSpPr>
        <p:spPr>
          <a:noFill/>
        </p:spPr>
        <p:txBody>
          <a:bodyPr/>
          <a:lstStyle/>
          <a:p>
            <a:fld id="{D238F929-F75B-4F89-BD66-46152BE8AD22}" type="slidenum">
              <a:rPr lang="zh-CN" altLang="en-US" smtClean="0"/>
              <a:pPr/>
              <a:t>66</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幻灯片图像占位符 1"/>
          <p:cNvSpPr>
            <a:spLocks noGrp="1" noRot="1" noChangeAspect="1" noTextEdit="1"/>
          </p:cNvSpPr>
          <p:nvPr>
            <p:ph type="sldImg"/>
          </p:nvPr>
        </p:nvSpPr>
        <p:spPr>
          <a:ln/>
        </p:spPr>
      </p:sp>
      <p:sp>
        <p:nvSpPr>
          <p:cNvPr id="3" name="备注占位符 2"/>
          <p:cNvSpPr>
            <a:spLocks noGrp="1"/>
          </p:cNvSpPr>
          <p:nvPr>
            <p:ph type="body" idx="1"/>
          </p:nvPr>
        </p:nvSpPr>
        <p:spPr/>
        <p:txBody>
          <a:bodyPr>
            <a:normAutofit lnSpcReduction="10000"/>
          </a:bodyPr>
          <a:lstStyle/>
          <a:p>
            <a:pPr>
              <a:defRPr/>
            </a:pPr>
            <a:r>
              <a:rPr lang="zh-CN" altLang="zh-CN" dirty="0" smtClean="0"/>
              <a:t>第一，有研究定向才有学科视角，对选题起着导向的作用。</a:t>
            </a:r>
          </a:p>
          <a:p>
            <a:pPr>
              <a:defRPr/>
            </a:pPr>
            <a:r>
              <a:rPr lang="zh-CN" altLang="zh-CN" dirty="0" smtClean="0"/>
              <a:t>科学研究的目的是探索未知的奥秘。无论是经济社会系统，还是科学发展的本身，研究的课题层出不穷。研究方向的选定，意味着科研工作者学科视角的形成。从学科视角去思考和研究问题，具有独特性，也有利于拓宽研究领域。课题申报所面临的问题，大多是综合性的，可以从不同学科的视角展开研究。“横看成岭侧成峰，远近高低各不同”。只有通过研究定向确立了学科视角，才能从综合性的问题中开拓研究空间。</a:t>
            </a:r>
          </a:p>
          <a:p>
            <a:pPr>
              <a:defRPr/>
            </a:pPr>
            <a:r>
              <a:rPr lang="zh-CN" altLang="zh-CN" dirty="0" smtClean="0"/>
              <a:t>第二，有研究定向才有学术定位，对选题起着开拓作用。</a:t>
            </a:r>
          </a:p>
          <a:p>
            <a:pPr>
              <a:defRPr/>
            </a:pPr>
            <a:r>
              <a:rPr lang="zh-CN" altLang="zh-CN" dirty="0" smtClean="0"/>
              <a:t>对研究者而言，并不是什么问题都值得研究，只有在学术系统中可以定位的问题，才有研究的价值。</a:t>
            </a:r>
          </a:p>
          <a:p>
            <a:pPr>
              <a:defRPr/>
            </a:pPr>
            <a:r>
              <a:rPr lang="zh-CN" altLang="zh-CN" dirty="0" smtClean="0"/>
              <a:t>必须搞清楚自己的选题，目前国内外的研究现状如何，有哪些人在进行研究，在哪些领域研究，从哪些角度研究，用什么方法研究，取得了哪些成果，存在什么问题，还有哪些领域没有涉及或研究得不够深入，从而针对前人的研究基础，自己计划从什么角度、用什么方法、采取怎样的思路进行研究，这样就可抓住问题的关键，实现选题上的突破。</a:t>
            </a:r>
            <a:r>
              <a:rPr lang="en-US" altLang="zh-CN" b="1" dirty="0" smtClean="0"/>
              <a:t> </a:t>
            </a:r>
            <a:endParaRPr lang="zh-CN" altLang="zh-CN" dirty="0" smtClean="0"/>
          </a:p>
          <a:p>
            <a:pPr>
              <a:defRPr/>
            </a:pPr>
            <a:r>
              <a:rPr lang="zh-CN" altLang="zh-CN" dirty="0" smtClean="0"/>
              <a:t>第三，有研究定向才有学术承续，对选题起着累积作用。</a:t>
            </a:r>
          </a:p>
          <a:p>
            <a:pPr>
              <a:defRPr/>
            </a:pPr>
            <a:r>
              <a:rPr lang="zh-CN" altLang="zh-CN" dirty="0" smtClean="0"/>
              <a:t>每一研究课题，不过是整个研究方向的一个局部； 眼前正在进行的研究课题，不过是一个相当长的时期内进行科学探索的一个阶段。</a:t>
            </a:r>
          </a:p>
          <a:p>
            <a:pPr>
              <a:defRPr/>
            </a:pPr>
            <a:r>
              <a:rPr lang="zh-CN" altLang="zh-CN" dirty="0" smtClean="0"/>
              <a:t>科研工作总是一步步进行的，积少才能成多。科研工作者个人的研究方向，不仅是初次选择研究课 题的范围，而且也将是多次选择研究课题的范围。</a:t>
            </a:r>
          </a:p>
          <a:p>
            <a:pPr>
              <a:defRPr/>
            </a:pPr>
            <a:r>
              <a:rPr lang="zh-CN" altLang="zh-CN" dirty="0" smtClean="0"/>
              <a:t>科学工作者在较长时期内有一个确定的研究方向，就会愈来愈熟悉该领域，有可能一步步扩大 研究成果，从而使科学研究工作具有连续积累性。</a:t>
            </a:r>
            <a:r>
              <a:rPr lang="en-US" altLang="zh-CN" dirty="0" smtClean="0"/>
              <a:t> </a:t>
            </a:r>
            <a:endParaRPr lang="zh-CN" altLang="zh-CN" dirty="0" smtClean="0"/>
          </a:p>
          <a:p>
            <a:pPr>
              <a:defRPr/>
            </a:pPr>
            <a:endParaRPr lang="zh-CN" altLang="en-US" dirty="0"/>
          </a:p>
        </p:txBody>
      </p:sp>
      <p:sp>
        <p:nvSpPr>
          <p:cNvPr id="123908" name="灯片编号占位符 3"/>
          <p:cNvSpPr>
            <a:spLocks noGrp="1"/>
          </p:cNvSpPr>
          <p:nvPr>
            <p:ph type="sldNum" sz="quarter" idx="5"/>
          </p:nvPr>
        </p:nvSpPr>
        <p:spPr>
          <a:noFill/>
        </p:spPr>
        <p:txBody>
          <a:bodyPr/>
          <a:lstStyle/>
          <a:p>
            <a:fld id="{2B2BE88D-8C55-4439-9CCD-7EA67F75B63D}" type="slidenum">
              <a:rPr lang="zh-CN" altLang="en-US" smtClean="0"/>
              <a:pPr/>
              <a:t>7</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TextEdit="1"/>
          </p:cNvSpPr>
          <p:nvPr>
            <p:ph type="sldImg"/>
          </p:nvPr>
        </p:nvSpPr>
        <p:spPr>
          <a:ln/>
        </p:spPr>
      </p:sp>
      <p:sp>
        <p:nvSpPr>
          <p:cNvPr id="124931" name="备注占位符 2"/>
          <p:cNvSpPr>
            <a:spLocks noGrp="1"/>
          </p:cNvSpPr>
          <p:nvPr>
            <p:ph type="body" idx="1"/>
          </p:nvPr>
        </p:nvSpPr>
        <p:spPr>
          <a:noFill/>
          <a:ln/>
        </p:spPr>
        <p:txBody>
          <a:bodyPr/>
          <a:lstStyle/>
          <a:p>
            <a:r>
              <a:rPr lang="zh-CN" altLang="zh-CN" dirty="0" smtClean="0"/>
              <a:t>所选课题必须有事实根据或科学的理论根据，这是使整个科研工作路线、方向正确无误的可靠保证。</a:t>
            </a:r>
          </a:p>
          <a:p>
            <a:r>
              <a:rPr lang="zh-CN" altLang="zh-CN" dirty="0" smtClean="0"/>
              <a:t>遵循这一原则，应力戒选题的主观随意性、盲目性和虚假性。企图在幻想的沙漠上构筑科学的殿堂，即使是最有成就的学者，也会受到失败的惩罚。</a:t>
            </a:r>
          </a:p>
        </p:txBody>
      </p:sp>
      <p:sp>
        <p:nvSpPr>
          <p:cNvPr id="124932" name="灯片编号占位符 3"/>
          <p:cNvSpPr>
            <a:spLocks noGrp="1"/>
          </p:cNvSpPr>
          <p:nvPr>
            <p:ph type="sldNum" sz="quarter" idx="5"/>
          </p:nvPr>
        </p:nvSpPr>
        <p:spPr>
          <a:noFill/>
        </p:spPr>
        <p:txBody>
          <a:bodyPr/>
          <a:lstStyle/>
          <a:p>
            <a:fld id="{1A4B66F9-C421-444A-B558-C822C6C35F5C}" type="slidenum">
              <a:rPr lang="zh-CN" altLang="en-US" smtClean="0"/>
              <a:pPr/>
              <a:t>9</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幻灯片图像占位符 1"/>
          <p:cNvSpPr>
            <a:spLocks noGrp="1" noRot="1" noChangeAspect="1" noTextEdit="1"/>
          </p:cNvSpPr>
          <p:nvPr>
            <p:ph type="sldImg"/>
          </p:nvPr>
        </p:nvSpPr>
        <p:spPr>
          <a:ln/>
        </p:spPr>
      </p:sp>
      <p:sp>
        <p:nvSpPr>
          <p:cNvPr id="125955" name="备注占位符 2"/>
          <p:cNvSpPr>
            <a:spLocks noGrp="1"/>
          </p:cNvSpPr>
          <p:nvPr>
            <p:ph type="body" idx="1"/>
          </p:nvPr>
        </p:nvSpPr>
        <p:spPr>
          <a:noFill/>
          <a:ln/>
        </p:spPr>
        <p:txBody>
          <a:bodyPr/>
          <a:lstStyle/>
          <a:p>
            <a:r>
              <a:rPr lang="zh-CN" altLang="zh-CN" dirty="0" smtClean="0"/>
              <a:t>一般地“提出问题”还不能表明科研课题的形成也不是所有的问题都可以成为选题，只有提出有创见有价值的问题，才能构成一个选题。</a:t>
            </a:r>
            <a:r>
              <a:rPr lang="en-US" altLang="zh-CN" dirty="0" smtClean="0"/>
              <a:t> </a:t>
            </a:r>
            <a:endParaRPr lang="zh-CN" altLang="zh-CN" dirty="0" smtClean="0"/>
          </a:p>
          <a:p>
            <a:r>
              <a:rPr lang="en-US" altLang="zh-CN" dirty="0" smtClean="0"/>
              <a:t>1</a:t>
            </a:r>
            <a:r>
              <a:rPr lang="zh-CN" altLang="zh-CN" dirty="0" smtClean="0"/>
              <a:t>）具有独立性的科学问题。首先要进行筛选，然后还要根据已知的科学知识，对未知的问题进行科学预测，从本质上找出该问题区别于它问题的特殊的质。</a:t>
            </a:r>
          </a:p>
          <a:p>
            <a:r>
              <a:rPr lang="en-US" altLang="zh-CN" dirty="0" smtClean="0"/>
              <a:t>2</a:t>
            </a:r>
            <a:r>
              <a:rPr lang="zh-CN" altLang="zh-CN" dirty="0" smtClean="0"/>
              <a:t>）具有明确意义的科学问题。所谓明确的意义包含有两层意思：一是课题在科学上是成立的；二是可以用科学术语表述的。</a:t>
            </a:r>
          </a:p>
          <a:p>
            <a:endParaRPr lang="zh-CN" altLang="en-US" dirty="0" smtClean="0"/>
          </a:p>
          <a:p>
            <a:endParaRPr lang="zh-CN" altLang="en-US" dirty="0" smtClean="0"/>
          </a:p>
        </p:txBody>
      </p:sp>
      <p:sp>
        <p:nvSpPr>
          <p:cNvPr id="125956" name="灯片编号占位符 3"/>
          <p:cNvSpPr>
            <a:spLocks noGrp="1"/>
          </p:cNvSpPr>
          <p:nvPr>
            <p:ph type="sldNum" sz="quarter" idx="5"/>
          </p:nvPr>
        </p:nvSpPr>
        <p:spPr>
          <a:noFill/>
        </p:spPr>
        <p:txBody>
          <a:bodyPr/>
          <a:lstStyle/>
          <a:p>
            <a:fld id="{637346A2-6458-4140-BFA6-1118E7DC35D1}" type="slidenum">
              <a:rPr lang="zh-CN" altLang="en-US" smtClean="0"/>
              <a:pPr/>
              <a:t>10</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a:ln/>
        </p:spPr>
      </p:sp>
      <p:sp>
        <p:nvSpPr>
          <p:cNvPr id="126979" name="备注占位符 2"/>
          <p:cNvSpPr>
            <a:spLocks noGrp="1"/>
          </p:cNvSpPr>
          <p:nvPr>
            <p:ph type="body" idx="1"/>
          </p:nvPr>
        </p:nvSpPr>
        <p:spPr>
          <a:noFill/>
          <a:ln/>
        </p:spPr>
        <p:txBody>
          <a:bodyPr/>
          <a:lstStyle/>
          <a:p>
            <a:r>
              <a:rPr lang="zh-CN" altLang="zh-CN" smtClean="0"/>
              <a:t>选题具有创新性——选择前人没有解决或没有完全解决的问题，研究的结果是前人所不曾获得过的成就。没有创新性的选题是没有价值的。</a:t>
            </a:r>
          </a:p>
          <a:p>
            <a:r>
              <a:rPr lang="zh-CN" altLang="zh-CN" smtClean="0"/>
              <a:t>有一个好的选题则意味着研究成功了一半。</a:t>
            </a:r>
          </a:p>
          <a:p>
            <a:endParaRPr lang="zh-CN" altLang="en-US" smtClean="0"/>
          </a:p>
        </p:txBody>
      </p:sp>
      <p:sp>
        <p:nvSpPr>
          <p:cNvPr id="126980" name="灯片编号占位符 3"/>
          <p:cNvSpPr>
            <a:spLocks noGrp="1"/>
          </p:cNvSpPr>
          <p:nvPr>
            <p:ph type="sldNum" sz="quarter" idx="5"/>
          </p:nvPr>
        </p:nvSpPr>
        <p:spPr>
          <a:noFill/>
        </p:spPr>
        <p:txBody>
          <a:bodyPr/>
          <a:lstStyle/>
          <a:p>
            <a:fld id="{3A12690A-70E9-4E1D-B441-6A8DBB59222B}" type="slidenum">
              <a:rPr lang="zh-CN" altLang="en-US" smtClean="0"/>
              <a:pPr/>
              <a:t>11</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幻灯片图像占位符 1"/>
          <p:cNvSpPr>
            <a:spLocks noGrp="1" noRot="1" noChangeAspect="1" noTextEdit="1"/>
          </p:cNvSpPr>
          <p:nvPr>
            <p:ph type="sldImg"/>
          </p:nvPr>
        </p:nvSpPr>
        <p:spPr>
          <a:ln/>
        </p:spPr>
      </p:sp>
      <p:sp>
        <p:nvSpPr>
          <p:cNvPr id="128003" name="备注占位符 2"/>
          <p:cNvSpPr>
            <a:spLocks noGrp="1"/>
          </p:cNvSpPr>
          <p:nvPr>
            <p:ph type="body" idx="1"/>
          </p:nvPr>
        </p:nvSpPr>
        <p:spPr>
          <a:noFill/>
          <a:ln/>
        </p:spPr>
        <p:txBody>
          <a:bodyPr/>
          <a:lstStyle/>
          <a:p>
            <a:r>
              <a:rPr lang="zh-CN" altLang="zh-CN" dirty="0" smtClean="0"/>
              <a:t>需求性是选题的一项基本要求，或者说是选题的导向。</a:t>
            </a:r>
          </a:p>
          <a:p>
            <a:r>
              <a:rPr lang="zh-CN" altLang="zh-CN" dirty="0" smtClean="0"/>
              <a:t>需求来自两个方面</a:t>
            </a:r>
            <a:r>
              <a:rPr lang="en-US" altLang="zh-CN" dirty="0" smtClean="0"/>
              <a:t>:</a:t>
            </a:r>
            <a:r>
              <a:rPr lang="zh-CN" altLang="zh-CN" dirty="0" smtClean="0"/>
              <a:t>科学自身发展的需要和社会实践的需要。</a:t>
            </a:r>
          </a:p>
          <a:p>
            <a:r>
              <a:rPr lang="zh-CN" altLang="zh-CN" dirty="0" smtClean="0"/>
              <a:t>选题根据需要不同所划分的类型</a:t>
            </a:r>
          </a:p>
          <a:p>
            <a:endParaRPr lang="zh-CN" altLang="en-US" dirty="0" smtClean="0"/>
          </a:p>
        </p:txBody>
      </p:sp>
      <p:sp>
        <p:nvSpPr>
          <p:cNvPr id="128004" name="灯片编号占位符 3"/>
          <p:cNvSpPr>
            <a:spLocks noGrp="1"/>
          </p:cNvSpPr>
          <p:nvPr>
            <p:ph type="sldNum" sz="quarter" idx="5"/>
          </p:nvPr>
        </p:nvSpPr>
        <p:spPr>
          <a:noFill/>
        </p:spPr>
        <p:txBody>
          <a:bodyPr/>
          <a:lstStyle/>
          <a:p>
            <a:fld id="{F4EF590E-44E2-4C51-9DA7-7E085BCED899}" type="slidenum">
              <a:rPr lang="zh-CN" altLang="en-US" smtClean="0"/>
              <a:pPr/>
              <a:t>12</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1" noRot="1" noChangeAspect="1" noTextEdit="1"/>
          </p:cNvSpPr>
          <p:nvPr>
            <p:ph type="sldImg"/>
          </p:nvPr>
        </p:nvSpPr>
        <p:spPr>
          <a:ln/>
        </p:spPr>
      </p:sp>
      <p:sp>
        <p:nvSpPr>
          <p:cNvPr id="130051" name="备注占位符 2"/>
          <p:cNvSpPr>
            <a:spLocks noGrp="1"/>
          </p:cNvSpPr>
          <p:nvPr>
            <p:ph type="body" idx="1"/>
          </p:nvPr>
        </p:nvSpPr>
        <p:spPr>
          <a:noFill/>
          <a:ln/>
        </p:spPr>
        <p:txBody>
          <a:bodyPr/>
          <a:lstStyle/>
          <a:p>
            <a:endParaRPr lang="zh-CN" altLang="en-US" smtClean="0"/>
          </a:p>
        </p:txBody>
      </p:sp>
      <p:sp>
        <p:nvSpPr>
          <p:cNvPr id="130052" name="灯片编号占位符 3"/>
          <p:cNvSpPr>
            <a:spLocks noGrp="1"/>
          </p:cNvSpPr>
          <p:nvPr>
            <p:ph type="sldNum" sz="quarter" idx="5"/>
          </p:nvPr>
        </p:nvSpPr>
        <p:spPr>
          <a:noFill/>
        </p:spPr>
        <p:txBody>
          <a:bodyPr/>
          <a:lstStyle/>
          <a:p>
            <a:fld id="{D73B87E6-39E1-497F-BAA7-C99B462CDF28}" type="slidenum">
              <a:rPr lang="zh-CN" altLang="en-US" smtClean="0"/>
              <a:pPr/>
              <a:t>13</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1" noRot="1" noChangeAspect="1" noTextEdit="1"/>
          </p:cNvSpPr>
          <p:nvPr>
            <p:ph type="sldImg"/>
          </p:nvPr>
        </p:nvSpPr>
        <p:spPr>
          <a:ln/>
        </p:spPr>
      </p:sp>
      <p:sp>
        <p:nvSpPr>
          <p:cNvPr id="131075" name="备注占位符 2"/>
          <p:cNvSpPr>
            <a:spLocks noGrp="1"/>
          </p:cNvSpPr>
          <p:nvPr>
            <p:ph type="body" idx="1"/>
          </p:nvPr>
        </p:nvSpPr>
        <p:spPr>
          <a:noFill/>
          <a:ln/>
        </p:spPr>
        <p:txBody>
          <a:bodyPr/>
          <a:lstStyle/>
          <a:p>
            <a:r>
              <a:rPr lang="zh-CN" altLang="zh-CN" smtClean="0"/>
              <a:t>选题时，要根据实际具备的和经过努力可以具备的条件来选择，包括主、客观条件。</a:t>
            </a:r>
          </a:p>
          <a:p>
            <a:r>
              <a:rPr lang="zh-CN" altLang="zh-CN" smtClean="0"/>
              <a:t>正确的态度：既要量力而行，又要尽力而为。选题时注意难易程度适宜，最适合的才是最好的。对科研工作者来说，科学地选题本身就是一种研究前的研究。</a:t>
            </a:r>
            <a:r>
              <a:rPr lang="en-US" altLang="zh-CN" smtClean="0"/>
              <a:t> </a:t>
            </a:r>
            <a:endParaRPr lang="zh-CN" altLang="zh-CN" smtClean="0"/>
          </a:p>
          <a:p>
            <a:endParaRPr lang="zh-CN" altLang="en-US" smtClean="0"/>
          </a:p>
        </p:txBody>
      </p:sp>
      <p:sp>
        <p:nvSpPr>
          <p:cNvPr id="131076" name="灯片编号占位符 3"/>
          <p:cNvSpPr>
            <a:spLocks noGrp="1"/>
          </p:cNvSpPr>
          <p:nvPr>
            <p:ph type="sldNum" sz="quarter" idx="5"/>
          </p:nvPr>
        </p:nvSpPr>
        <p:spPr>
          <a:noFill/>
        </p:spPr>
        <p:txBody>
          <a:bodyPr/>
          <a:lstStyle/>
          <a:p>
            <a:fld id="{F2A09CCC-8082-4F85-AC64-A3CE3AF2BB23}" type="slidenum">
              <a:rPr lang="zh-CN" altLang="en-US" smtClean="0"/>
              <a:pPr/>
              <a:t>14</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5CD4D8F-C898-4CED-AB73-BAAC4330E634}" type="datetimeFigureOut">
              <a:rPr lang="zh-CN" altLang="en-US" smtClean="0"/>
              <a:pPr/>
              <a:t>2015-10-12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DE3B25-8356-4BBA-BB2F-1714ABBB8A9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CD4D8F-C898-4CED-AB73-BAAC4330E634}" type="datetimeFigureOut">
              <a:rPr lang="zh-CN" altLang="en-US" smtClean="0"/>
              <a:pPr/>
              <a:t>2015-10-12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DE3B25-8356-4BBA-BB2F-1714ABBB8A9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23665;&#19996;&#30465;&#25945;&#32946;&#21381;&#20851;&#20110;&#36827;&#19968;&#27493;&#21152;&#24378;&#26412;&#31185;&#39640;&#26657;&#25945;&#23398;&#25913;&#38761;&#30740;&#31350;&#39033;&#30446;&#30003;&#25253;&#25351;&#21335;.doc"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38468;&#20214;1&#65306;&#23665;&#19996;&#30465;&#32844;&#19994;&#25945;&#32946;&#25945;&#23398;&#25913;&#38761;&#30740;&#31350;&#39033;&#30446;&#31435;&#39033;&#25351;&#21335;.doc" TargetMode="External"/><Relationship Id="rId2" Type="http://schemas.openxmlformats.org/officeDocument/2006/relationships/hyperlink" Target="2012&#24180;&#23665;&#19996;&#30465;&#39640;&#31561;&#23398;&#26657;&#25945;&#23398;&#25913;&#38761;&#39033;&#30446;&#31435;&#39033;&#36873;&#39064;&#25351;&#21335;.do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file:///F:\&#30334;&#24230;&#20113;\2015&#24180;&#31185;&#30740;&#24037;&#20316;\&#35762;&#24231;\&#31185;&#30740;&#35762;&#24231;&#36164;&#26009;\2015&#24180;&#35838;&#39064;&#30003;&#25253;&#35762;&#24231;\2012&#24180;&#24230;&#23665;&#19996;&#30465;&#39640;&#31561;&#23398;&#26657;&#25945;&#23398;&#25913;&#38761;&#31435;&#39033;&#39033;&#30446;&#20844;&#31034;.xls"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file:///I:\&#31185;&#30740;&#35762;&#24231;&#36164;&#26009;\2015&#24180;&#35838;&#39064;&#30003;&#25253;&#35762;&#24231;\2012&#24180;&#24230;&#23665;&#19996;&#30465;&#39640;&#31561;&#23398;&#26657;&#25945;&#23398;&#25913;&#38761;&#31435;&#39033;&#39033;&#30446;&#20844;&#31034;.xls"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file:///F:\&#30334;&#24230;&#20113;\2015&#24180;&#31185;&#30740;&#24037;&#20316;\&#35762;&#24231;\&#31185;&#30740;&#35762;&#24231;&#36164;&#26009;\2015&#24180;&#35838;&#39064;&#30003;&#25253;&#35762;&#24231;\&#23665;&#19996;&#39640;&#26657;&#23398;&#29983;&#25945;&#32946;&#19982;&#31649;&#29702;&#30740;&#31350;&#39033;&#30446;&#32467;&#39033;&#35780;&#23457;&#32467;&#26524;.docx"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38142;&#25509;&#20869;&#23481;/&#31185;&#30740;&#36873;&#39064;&#30340;&#20869;&#23481;.doc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23665;&#19996;&#30465;&#25945;&#32946;&#21381;&#20851;&#20110;&#36827;&#19968;&#27493;&#21152;&#24378;&#26412;&#31185;&#39640;&#26657;&#25945;&#23398;&#25913;&#38761;&#30740;&#31350;&#39033;&#30446;&#30003;&#25253;&#25351;&#21335;.doc"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hyperlink" Target="&#38468;&#20214;1&#65306;&#23665;&#19996;&#30465;&#32844;&#19994;&#25945;&#32946;&#25945;&#23398;&#25913;&#38761;&#30740;&#31350;&#39033;&#30446;&#31435;&#39033;&#25351;&#21335;.doc"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22269;&#23478;&#12289;&#30465;&#37096;&#12289;&#21381;&#24066;&#21508;&#31867;&#20027;&#35201;&#31185;&#30740;&#39033;&#30446;&#30003;&#25253;&#28192;&#36947;&#19968;&#35272;&#34920;.docx" TargetMode="Externa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file:///E:\&#31185;&#30740;&#24037;&#20316;\2015&#31185;&#30740;&#24037;&#20316;\12.&#35762;&#24231;\&#31185;&#30740;&#35762;&#24231;&#36164;&#26009;\2015&#24180;&#35838;&#39064;&#30003;&#25253;&#35762;&#24231;\&#39640;&#32844;&#26426;&#30005;&#31867;&#25216;&#33021;&#22823;&#36187;&#32452;&#32455;&#31649;&#29702;&#27169;&#24335;&#30740;&#31350;.doc" TargetMode="External"/><Relationship Id="rId2" Type="http://schemas.openxmlformats.org/officeDocument/2006/relationships/hyperlink" Target="file:///E:\&#31185;&#30740;&#24037;&#20316;\2015&#31185;&#30740;&#24037;&#20316;\12.&#35762;&#24231;\&#31185;&#30740;&#35762;&#24231;&#36164;&#26009;\2015&#24180;&#35838;&#39064;&#30003;&#25253;&#35762;&#24231;\&#20225;&#19994;&#20030;&#21150;&#32844;&#19994;&#25945;&#32946;&#30340;&#23454;&#35777;&#30740;&#31350;(0703&#65289;.doc"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22522;&#20110;&#26657;&#20225;&#21512;&#20316;&#30340;&#26426;&#30005;&#19968;&#20307;&#21270;&#25216;&#26415;&#19987;&#19994;&#20154;&#25165;&#22521;&#20859;&#27169;&#24335;&#25913;&#38761;&#30740;&#31350;&#19982;&#23454;&#36341;.doc" TargetMode="External"/><Relationship Id="rId2" Type="http://schemas.openxmlformats.org/officeDocument/2006/relationships/hyperlink" Target="&#20225;&#19994;&#20030;&#21150;&#32844;&#19994;&#25945;&#32946;&#30340;&#23454;&#35777;&#30740;&#31350;(0703&#65289;.doc" TargetMode="Externa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hyperlink" Target="&#22522;&#20110;&#26657;&#20225;&#21512;&#20316;&#30340;&#26426;&#30005;&#19968;&#20307;&#21270;&#25216;&#26415;&#19987;&#19994;&#20154;&#25165;&#22521;&#20859;&#27169;&#24335;&#25913;&#38761;&#30740;&#31350;&#19982;&#23454;&#36341;.doc"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华宇全景.jpg"/>
          <p:cNvPicPr>
            <a:picLocks noChangeAspect="1"/>
          </p:cNvPicPr>
          <p:nvPr/>
        </p:nvPicPr>
        <p:blipFill>
          <a:blip r:embed="rId2" cstate="print"/>
          <a:stretch>
            <a:fillRect/>
          </a:stretch>
        </p:blipFill>
        <p:spPr>
          <a:xfrm>
            <a:off x="0" y="2708920"/>
            <a:ext cx="9144000" cy="3888432"/>
          </a:xfrm>
          <a:prstGeom prst="rect">
            <a:avLst/>
          </a:prstGeom>
        </p:spPr>
      </p:pic>
      <p:sp>
        <p:nvSpPr>
          <p:cNvPr id="6" name="矩形 5"/>
          <p:cNvSpPr/>
          <p:nvPr/>
        </p:nvSpPr>
        <p:spPr>
          <a:xfrm>
            <a:off x="797382" y="1556792"/>
            <a:ext cx="7609777"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800" b="1" cap="none" spc="0" dirty="0" smtClean="0">
                <a:ln w="11430"/>
                <a:solidFill>
                  <a:srgbClr val="FF0000"/>
                </a:solidFill>
                <a:effectLst>
                  <a:outerShdw blurRad="50800" dist="39000" dir="5460000" algn="tl">
                    <a:srgbClr val="000000">
                      <a:alpha val="38000"/>
                    </a:srgbClr>
                  </a:outerShdw>
                </a:effectLst>
              </a:rPr>
              <a:t>如何做好教研课题申报工作</a:t>
            </a:r>
            <a:endParaRPr lang="zh-CN" altLang="en-US" sz="4800" b="1" cap="none" spc="0" dirty="0">
              <a:ln w="11430"/>
              <a:solidFill>
                <a:srgbClr val="FF0000"/>
              </a:solidFill>
              <a:effectLst>
                <a:outerShdw blurRad="50800" dist="39000" dir="5460000" algn="tl">
                  <a:srgbClr val="000000">
                    <a:alpha val="38000"/>
                  </a:srgbClr>
                </a:outerShdw>
              </a:effectLst>
            </a:endParaRPr>
          </a:p>
        </p:txBody>
      </p:sp>
      <p:sp>
        <p:nvSpPr>
          <p:cNvPr id="7" name="TextBox 6"/>
          <p:cNvSpPr txBox="1"/>
          <p:nvPr/>
        </p:nvSpPr>
        <p:spPr>
          <a:xfrm>
            <a:off x="5508104" y="3501008"/>
            <a:ext cx="3240360" cy="1077218"/>
          </a:xfrm>
          <a:prstGeom prst="rect">
            <a:avLst/>
          </a:prstGeom>
          <a:noFill/>
        </p:spPr>
        <p:txBody>
          <a:bodyPr wrap="square" rtlCol="0">
            <a:spAutoFit/>
          </a:bodyPr>
          <a:lstStyle/>
          <a:p>
            <a:pPr algn="ctr"/>
            <a:r>
              <a:rPr lang="zh-CN" altLang="en-US" sz="4000" b="1" dirty="0" smtClean="0">
                <a:solidFill>
                  <a:srgbClr val="245CF0"/>
                </a:solidFill>
              </a:rPr>
              <a:t>贺红岩     </a:t>
            </a:r>
            <a:r>
              <a:rPr lang="zh-CN" altLang="en-US" b="1" dirty="0" smtClean="0">
                <a:solidFill>
                  <a:srgbClr val="245CF0"/>
                </a:solidFill>
              </a:rPr>
              <a:t>                    </a:t>
            </a:r>
            <a:r>
              <a:rPr lang="en-US" altLang="zh-CN" sz="2400" b="1" dirty="0" smtClean="0">
                <a:solidFill>
                  <a:srgbClr val="245CF0"/>
                </a:solidFill>
              </a:rPr>
              <a:t>2015</a:t>
            </a:r>
            <a:r>
              <a:rPr lang="zh-CN" altLang="en-US" sz="2400" b="1" dirty="0" smtClean="0">
                <a:solidFill>
                  <a:srgbClr val="245CF0"/>
                </a:solidFill>
              </a:rPr>
              <a:t>年</a:t>
            </a:r>
            <a:r>
              <a:rPr lang="en-US" altLang="zh-CN" sz="2400" b="1" dirty="0" smtClean="0">
                <a:solidFill>
                  <a:srgbClr val="245CF0"/>
                </a:solidFill>
              </a:rPr>
              <a:t>10</a:t>
            </a:r>
            <a:r>
              <a:rPr lang="zh-CN" altLang="en-US" sz="2400" b="1" dirty="0" smtClean="0">
                <a:solidFill>
                  <a:srgbClr val="245CF0"/>
                </a:solidFill>
              </a:rPr>
              <a:t>月</a:t>
            </a:r>
            <a:endParaRPr lang="zh-CN" altLang="en-US" sz="2400" b="1" dirty="0">
              <a:solidFill>
                <a:srgbClr val="245CF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3059832" y="1124744"/>
            <a:ext cx="4464050" cy="719137"/>
          </a:xfrm>
        </p:spPr>
        <p:txBody>
          <a:bodyPr/>
          <a:lstStyle/>
          <a:p>
            <a:r>
              <a:rPr lang="zh-CN" altLang="en-US" sz="3200" dirty="0" smtClean="0">
                <a:solidFill>
                  <a:schemeClr val="tx1"/>
                </a:solidFill>
              </a:rPr>
              <a:t>第二，科学的问题</a:t>
            </a:r>
          </a:p>
        </p:txBody>
      </p:sp>
      <p:sp>
        <p:nvSpPr>
          <p:cNvPr id="31747" name="Rectangle 3"/>
          <p:cNvSpPr>
            <a:spLocks noGrp="1" noChangeArrowheads="1"/>
          </p:cNvSpPr>
          <p:nvPr>
            <p:ph type="body" idx="4294967295"/>
          </p:nvPr>
        </p:nvSpPr>
        <p:spPr>
          <a:xfrm>
            <a:off x="3275856" y="2420888"/>
            <a:ext cx="2665115" cy="3095303"/>
          </a:xfrm>
        </p:spPr>
        <p:txBody>
          <a:bodyPr>
            <a:normAutofit/>
          </a:bodyPr>
          <a:lstStyle/>
          <a:p>
            <a:pPr>
              <a:lnSpc>
                <a:spcPct val="130000"/>
              </a:lnSpc>
              <a:spcBef>
                <a:spcPct val="0"/>
              </a:spcBef>
              <a:buFont typeface="Wingdings" pitchFamily="2" charset="2"/>
              <a:buNone/>
            </a:pPr>
            <a:r>
              <a:rPr lang="en-US" altLang="zh-CN" sz="3600" dirty="0" smtClean="0">
                <a:solidFill>
                  <a:srgbClr val="CC0000"/>
                </a:solidFill>
              </a:rPr>
              <a:t>     ▲</a:t>
            </a:r>
            <a:r>
              <a:rPr lang="zh-CN" altLang="en-US" sz="3600" b="1" dirty="0" smtClean="0">
                <a:solidFill>
                  <a:srgbClr val="0066FF"/>
                </a:solidFill>
              </a:rPr>
              <a:t>波普：</a:t>
            </a:r>
            <a:endParaRPr lang="en-US" sz="3600" b="1" dirty="0" smtClean="0">
              <a:solidFill>
                <a:srgbClr val="0066FF"/>
              </a:solidFill>
            </a:endParaRPr>
          </a:p>
          <a:p>
            <a:pPr>
              <a:lnSpc>
                <a:spcPct val="130000"/>
              </a:lnSpc>
              <a:spcBef>
                <a:spcPct val="0"/>
              </a:spcBef>
              <a:buFont typeface="Wingdings" pitchFamily="2" charset="2"/>
              <a:buNone/>
            </a:pPr>
            <a:r>
              <a:rPr lang="zh-CN" altLang="en-US" sz="2800" b="1" dirty="0" smtClean="0">
                <a:latin typeface="黑体" pitchFamily="2" charset="-122"/>
              </a:rPr>
              <a:t>科学始于问题，</a:t>
            </a:r>
            <a:endParaRPr lang="en-US" sz="2800" b="1" dirty="0" smtClean="0">
              <a:latin typeface="黑体" pitchFamily="2" charset="-122"/>
            </a:endParaRPr>
          </a:p>
          <a:p>
            <a:pPr>
              <a:lnSpc>
                <a:spcPct val="130000"/>
              </a:lnSpc>
              <a:spcBef>
                <a:spcPct val="0"/>
              </a:spcBef>
              <a:buFont typeface="Wingdings" pitchFamily="2" charset="2"/>
              <a:buNone/>
            </a:pPr>
            <a:r>
              <a:rPr lang="zh-CN" altLang="en-US" sz="2800" b="1" dirty="0" smtClean="0">
                <a:latin typeface="黑体" pitchFamily="2" charset="-122"/>
              </a:rPr>
              <a:t>科学研究就是回答问题。</a:t>
            </a:r>
          </a:p>
        </p:txBody>
      </p:sp>
      <p:pic>
        <p:nvPicPr>
          <p:cNvPr id="35844" name="Picture 7" descr="a2cc7cd98d1001e90c74672cb80e7bec54e7974c"/>
          <p:cNvPicPr>
            <a:picLocks noChangeAspect="1" noChangeArrowheads="1"/>
          </p:cNvPicPr>
          <p:nvPr/>
        </p:nvPicPr>
        <p:blipFill>
          <a:blip r:embed="rId3" cstate="print"/>
          <a:srcRect/>
          <a:stretch>
            <a:fillRect/>
          </a:stretch>
        </p:blipFill>
        <p:spPr bwMode="auto">
          <a:xfrm>
            <a:off x="5724128" y="2132856"/>
            <a:ext cx="3155950" cy="3960812"/>
          </a:xfrm>
          <a:prstGeom prst="rect">
            <a:avLst/>
          </a:prstGeom>
          <a:noFill/>
          <a:ln w="9525">
            <a:noFill/>
            <a:miter lim="800000"/>
            <a:headEnd/>
            <a:tailEnd/>
          </a:ln>
        </p:spPr>
      </p:pic>
      <p:sp>
        <p:nvSpPr>
          <p:cNvPr id="9"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二、科研选课的基本原则</a:t>
            </a:r>
          </a:p>
        </p:txBody>
      </p:sp>
      <p:sp>
        <p:nvSpPr>
          <p:cNvPr id="80897" name="Rectangle 1"/>
          <p:cNvSpPr>
            <a:spLocks noChangeArrowheads="1"/>
          </p:cNvSpPr>
          <p:nvPr/>
        </p:nvSpPr>
        <p:spPr bwMode="auto">
          <a:xfrm>
            <a:off x="179512" y="1186880"/>
            <a:ext cx="3168352" cy="5016758"/>
          </a:xfrm>
          <a:prstGeom prst="rect">
            <a:avLst/>
          </a:prstGeom>
          <a:noFill/>
          <a:ln w="9525">
            <a:solidFill>
              <a:srgbClr val="F915DE"/>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rgbClr val="1A07A9"/>
                </a:solidFill>
                <a:effectLst/>
                <a:latin typeface="宋体" pitchFamily="2" charset="-122"/>
                <a:ea typeface="宋体" pitchFamily="2" charset="-122"/>
                <a:cs typeface="Times New Roman" pitchFamily="18" charset="0"/>
              </a:rPr>
              <a:t>只有提出有创见有价值的问题，才能构成一个选题。</a:t>
            </a:r>
            <a:r>
              <a:rPr kumimoji="0" lang="zh-CN" altLang="en-US" sz="2000" b="1" i="0" u="none" strike="noStrike" cap="none" normalizeH="0" baseline="0" dirty="0" smtClean="0">
                <a:ln>
                  <a:noFill/>
                </a:ln>
                <a:solidFill>
                  <a:srgbClr val="1A07A9"/>
                </a:solidFill>
                <a:effectLst/>
                <a:latin typeface="宋体" pitchFamily="2" charset="-122"/>
                <a:ea typeface="宋体" pitchFamily="2" charset="-122"/>
                <a:cs typeface="Times New Roman" pitchFamily="18" charset="0"/>
              </a:rPr>
              <a:t> </a:t>
            </a:r>
            <a:endParaRPr kumimoji="0" lang="zh-CN" altLang="en-US" sz="2000" b="1" i="0" u="none" strike="noStrike" cap="none" normalizeH="0" baseline="0" dirty="0" smtClean="0">
              <a:ln>
                <a:noFill/>
              </a:ln>
              <a:solidFill>
                <a:srgbClr val="1A07A9"/>
              </a:solidFill>
              <a:effectLst/>
              <a:latin typeface="Arial" pitchFamily="34" charset="0"/>
              <a:ea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1A07A9"/>
                </a:solidFill>
                <a:effectLst/>
                <a:latin typeface="宋体" pitchFamily="2" charset="-122"/>
                <a:ea typeface="宋体" pitchFamily="2" charset="-122"/>
                <a:cs typeface="Times New Roman" pitchFamily="18" charset="0"/>
              </a:rPr>
              <a:t>1</a:t>
            </a:r>
            <a:r>
              <a:rPr kumimoji="0" lang="zh-CN" altLang="en-US" sz="2000" b="1" i="0" u="none" strike="noStrike" cap="none" normalizeH="0" baseline="0" dirty="0" smtClean="0">
                <a:ln>
                  <a:noFill/>
                </a:ln>
                <a:solidFill>
                  <a:srgbClr val="1A07A9"/>
                </a:solidFill>
                <a:effectLst/>
                <a:latin typeface="宋体" pitchFamily="2" charset="-122"/>
                <a:ea typeface="宋体" pitchFamily="2" charset="-122"/>
                <a:cs typeface="Times New Roman" pitchFamily="18" charset="0"/>
              </a:rPr>
              <a:t>）具有独立性的科学问题。首先要进行筛选，然后还要根据已知的科学知识，对未知的问题进行科学预测，从本质上找出该问题区别于它问题的特殊的质。</a:t>
            </a:r>
            <a:endParaRPr kumimoji="0" lang="zh-CN" altLang="en-US" sz="2000" b="1" i="0" u="none" strike="noStrike" cap="none" normalizeH="0" baseline="0" dirty="0" smtClean="0">
              <a:ln>
                <a:noFill/>
              </a:ln>
              <a:solidFill>
                <a:srgbClr val="1A07A9"/>
              </a:solidFill>
              <a:effectLst/>
              <a:latin typeface="Arial" pitchFamily="34" charset="0"/>
              <a:ea typeface="宋体" pitchFamily="2" charset="-122"/>
            </a:endParaRPr>
          </a:p>
          <a:p>
            <a:pPr marL="0" marR="0" lvl="0" indent="35560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1A07A9"/>
                </a:solidFill>
                <a:effectLst/>
                <a:latin typeface="宋体" pitchFamily="2" charset="-122"/>
                <a:ea typeface="宋体" pitchFamily="2" charset="-122"/>
                <a:cs typeface="Times New Roman" pitchFamily="18" charset="0"/>
              </a:rPr>
              <a:t>2</a:t>
            </a:r>
            <a:r>
              <a:rPr kumimoji="0" lang="zh-CN" altLang="en-US" sz="2000" b="1" i="0" u="none" strike="noStrike" cap="none" normalizeH="0" baseline="0" dirty="0" smtClean="0">
                <a:ln>
                  <a:noFill/>
                </a:ln>
                <a:solidFill>
                  <a:srgbClr val="1A07A9"/>
                </a:solidFill>
                <a:effectLst/>
                <a:latin typeface="宋体" pitchFamily="2" charset="-122"/>
                <a:ea typeface="宋体" pitchFamily="2" charset="-122"/>
                <a:cs typeface="Times New Roman" pitchFamily="18" charset="0"/>
              </a:rPr>
              <a:t>）具有明确意义的科学问题。所谓明确的意义包含有两层意思：一是课题在科学上是成立的；二是可以用科学术语表述的。</a:t>
            </a:r>
            <a:endParaRPr kumimoji="0" lang="zh-CN" altLang="en-US" sz="2000" b="1" i="0" u="none" strike="noStrike" cap="none" normalizeH="0" baseline="0" dirty="0" smtClean="0">
              <a:ln>
                <a:noFill/>
              </a:ln>
              <a:solidFill>
                <a:srgbClr val="1A07A9"/>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7" dur="500"/>
                                        <p:tgtEl>
                                          <p:spTgt spid="3174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1747">
                                            <p:txEl>
                                              <p:pRg st="1" end="1"/>
                                            </p:txEl>
                                          </p:spTgt>
                                        </p:tgtEl>
                                        <p:attrNameLst>
                                          <p:attrName>style.visibility</p:attrName>
                                        </p:attrNameLst>
                                      </p:cBhvr>
                                      <p:to>
                                        <p:strVal val="visible"/>
                                      </p:to>
                                    </p:set>
                                    <p:animEffect transition="in" filter="blinds(horizontal)">
                                      <p:cBhvr>
                                        <p:cTn id="10" dur="500"/>
                                        <p:tgtEl>
                                          <p:spTgt spid="3174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1747">
                                            <p:txEl>
                                              <p:pRg st="2" end="2"/>
                                            </p:txEl>
                                          </p:spTgt>
                                        </p:tgtEl>
                                        <p:attrNameLst>
                                          <p:attrName>style.visibility</p:attrName>
                                        </p:attrNameLst>
                                      </p:cBhvr>
                                      <p:to>
                                        <p:strVal val="visible"/>
                                      </p:to>
                                    </p:set>
                                    <p:animEffect transition="in" filter="blinds(horizontal)">
                                      <p:cBhvr>
                                        <p:cTn id="13" dur="500"/>
                                        <p:tgtEl>
                                          <p:spTgt spid="317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533400" y="2514600"/>
            <a:ext cx="3886200" cy="2743200"/>
          </a:xfrm>
          <a:ln>
            <a:solidFill>
              <a:schemeClr val="accent1"/>
            </a:solidFill>
          </a:ln>
        </p:spPr>
        <p:txBody>
          <a:bodyPr/>
          <a:lstStyle/>
          <a:p>
            <a:pPr eaLnBrk="1" hangingPunct="1">
              <a:lnSpc>
                <a:spcPct val="120000"/>
              </a:lnSpc>
              <a:buFontTx/>
              <a:buNone/>
            </a:pPr>
            <a:r>
              <a:rPr lang="en-US" altLang="zh-CN" sz="2400" dirty="0" smtClean="0">
                <a:solidFill>
                  <a:srgbClr val="660066"/>
                </a:solidFill>
                <a:latin typeface="Times New Roman" pitchFamily="18" charset="0"/>
                <a:ea typeface="楷体_GB2312" pitchFamily="49" charset="-122"/>
              </a:rPr>
              <a:t>①</a:t>
            </a:r>
            <a:r>
              <a:rPr lang="zh-CN" altLang="en-US" sz="2400" dirty="0" smtClean="0">
                <a:solidFill>
                  <a:srgbClr val="660066"/>
                </a:solidFill>
                <a:latin typeface="Times New Roman" pitchFamily="18" charset="0"/>
                <a:ea typeface="楷体_GB2312" pitchFamily="49" charset="-122"/>
              </a:rPr>
              <a:t>理论创新；②方法创新；③应用创新</a:t>
            </a:r>
            <a:r>
              <a:rPr lang="zh-CN" altLang="en-US" sz="2400" dirty="0" smtClean="0">
                <a:solidFill>
                  <a:srgbClr val="003300"/>
                </a:solidFill>
                <a:latin typeface="Times New Roman" pitchFamily="18" charset="0"/>
                <a:ea typeface="楷体_GB2312" pitchFamily="49" charset="-122"/>
              </a:rPr>
              <a:t>。</a:t>
            </a:r>
          </a:p>
          <a:p>
            <a:pPr eaLnBrk="1" hangingPunct="1">
              <a:lnSpc>
                <a:spcPct val="120000"/>
              </a:lnSpc>
              <a:buFontTx/>
              <a:buNone/>
            </a:pPr>
            <a:r>
              <a:rPr lang="zh-CN" altLang="en-US" sz="2400" dirty="0" smtClean="0">
                <a:solidFill>
                  <a:srgbClr val="141701"/>
                </a:solidFill>
                <a:latin typeface="楷体_GB2312" pitchFamily="49" charset="-122"/>
                <a:ea typeface="楷体_GB2312" pitchFamily="49" charset="-122"/>
              </a:rPr>
              <a:t>要注意</a:t>
            </a:r>
            <a:r>
              <a:rPr lang="zh-CN" altLang="en-US" sz="2400" dirty="0" smtClean="0">
                <a:solidFill>
                  <a:srgbClr val="E83CB7"/>
                </a:solidFill>
                <a:latin typeface="楷体_GB2312" pitchFamily="49" charset="-122"/>
                <a:ea typeface="楷体_GB2312" pitchFamily="49" charset="-122"/>
              </a:rPr>
              <a:t>研究思路、研究视角、理论框架、核心概念、研究方法</a:t>
            </a:r>
            <a:r>
              <a:rPr lang="zh-CN" altLang="en-US" sz="2400" dirty="0" smtClean="0">
                <a:solidFill>
                  <a:srgbClr val="141701"/>
                </a:solidFill>
                <a:latin typeface="楷体_GB2312" pitchFamily="49" charset="-122"/>
                <a:ea typeface="楷体_GB2312" pitchFamily="49" charset="-122"/>
              </a:rPr>
              <a:t>的创新性。</a:t>
            </a:r>
          </a:p>
        </p:txBody>
      </p:sp>
      <p:sp>
        <p:nvSpPr>
          <p:cNvPr id="485379" name="PubOvalCallout"/>
          <p:cNvSpPr>
            <a:spLocks noEditPoints="1" noChangeArrowheads="1"/>
          </p:cNvSpPr>
          <p:nvPr/>
        </p:nvSpPr>
        <p:spPr bwMode="auto">
          <a:xfrm>
            <a:off x="381000" y="1295400"/>
            <a:ext cx="4267200" cy="1143000"/>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FFCC99"/>
          </a:solidFill>
          <a:ln w="9525">
            <a:solidFill>
              <a:srgbClr val="000000"/>
            </a:solidFill>
            <a:miter lim="800000"/>
            <a:headEnd/>
            <a:tailEnd/>
          </a:ln>
          <a:effectLst>
            <a:outerShdw dist="107763" dir="2700000" algn="ctr" rotWithShape="0">
              <a:srgbClr val="808080"/>
            </a:outerShdw>
          </a:effectLst>
        </p:spPr>
        <p:txBody>
          <a:bodyPr/>
          <a:lstStyle/>
          <a:p>
            <a:pPr>
              <a:lnSpc>
                <a:spcPct val="140000"/>
              </a:lnSpc>
              <a:buFontTx/>
              <a:buNone/>
              <a:defRPr/>
            </a:pPr>
            <a:r>
              <a:rPr lang="en-US" altLang="zh-CN" sz="3200" b="1" dirty="0">
                <a:solidFill>
                  <a:srgbClr val="660033"/>
                </a:solidFill>
                <a:latin typeface="华文行楷" pitchFamily="2" charset="-122"/>
              </a:rPr>
              <a:t>    </a:t>
            </a:r>
            <a:r>
              <a:rPr lang="en-US" altLang="zh-CN" sz="2800" b="1" dirty="0">
                <a:solidFill>
                  <a:srgbClr val="0000CC"/>
                </a:solidFill>
                <a:latin typeface="Times New Roman" pitchFamily="18" charset="0"/>
                <a:ea typeface="楷体_GB2312" pitchFamily="49" charset="-122"/>
              </a:rPr>
              <a:t>2</a:t>
            </a:r>
            <a:r>
              <a:rPr lang="zh-CN" altLang="en-US" sz="2800" b="1" dirty="0">
                <a:solidFill>
                  <a:srgbClr val="0000CC"/>
                </a:solidFill>
                <a:latin typeface="Times New Roman" pitchFamily="18" charset="0"/>
                <a:ea typeface="楷体_GB2312" pitchFamily="49" charset="-122"/>
              </a:rPr>
              <a:t>、创新性原则</a:t>
            </a:r>
            <a:r>
              <a:rPr lang="zh-CN" altLang="en-US" sz="2800" b="1" dirty="0">
                <a:solidFill>
                  <a:srgbClr val="660033"/>
                </a:solidFill>
                <a:latin typeface="Times New Roman" pitchFamily="18" charset="0"/>
                <a:ea typeface="楷体_GB2312" pitchFamily="49" charset="-122"/>
              </a:rPr>
              <a:t> </a:t>
            </a:r>
          </a:p>
        </p:txBody>
      </p:sp>
      <p:sp>
        <p:nvSpPr>
          <p:cNvPr id="7" name="Text Box 5"/>
          <p:cNvSpPr txBox="1">
            <a:spLocks noChangeArrowheads="1"/>
          </p:cNvSpPr>
          <p:nvPr/>
        </p:nvSpPr>
        <p:spPr bwMode="auto">
          <a:xfrm>
            <a:off x="179512" y="260648"/>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二、科研选课的基本原则</a:t>
            </a:r>
          </a:p>
        </p:txBody>
      </p:sp>
      <p:sp>
        <p:nvSpPr>
          <p:cNvPr id="8" name="Rectangle 6"/>
          <p:cNvSpPr>
            <a:spLocks noChangeArrowheads="1"/>
          </p:cNvSpPr>
          <p:nvPr/>
        </p:nvSpPr>
        <p:spPr bwMode="auto">
          <a:xfrm>
            <a:off x="611560" y="5589240"/>
            <a:ext cx="7559675" cy="427038"/>
          </a:xfrm>
          <a:prstGeom prst="rect">
            <a:avLst/>
          </a:prstGeom>
          <a:solidFill>
            <a:srgbClr val="3366FF">
              <a:alpha val="10980"/>
            </a:srgbClr>
          </a:solidFill>
          <a:ln w="9525">
            <a:noFill/>
            <a:miter lim="800000"/>
            <a:headEnd/>
            <a:tailEnd/>
          </a:ln>
          <a:effectLst>
            <a:prstShdw prst="shdw17" dist="17961" dir="2700000">
              <a:srgbClr val="1F3D99"/>
            </a:prstShdw>
          </a:effectLst>
        </p:spPr>
        <p:txBody>
          <a:bodyPr anchor="ctr">
            <a:spAutoFit/>
          </a:bodyPr>
          <a:lstStyle/>
          <a:p>
            <a:pPr algn="l"/>
            <a:r>
              <a:rPr lang="zh-CN" altLang="en-US" sz="2200">
                <a:solidFill>
                  <a:srgbClr val="FF00FF"/>
                </a:solidFill>
                <a:latin typeface="黑体" pitchFamily="2" charset="-122"/>
                <a:ea typeface="黑体" pitchFamily="2" charset="-122"/>
                <a:sym typeface="Arial" pitchFamily="34" charset="0"/>
              </a:rPr>
              <a:t>创新体现在新思路、新内容、新命题、新方法、新技术等</a:t>
            </a:r>
            <a:endParaRPr lang="zh-CN" altLang="en-US" sz="2200">
              <a:solidFill>
                <a:srgbClr val="FF00FF"/>
              </a:solidFill>
              <a:latin typeface="黑体" pitchFamily="2" charset="-122"/>
              <a:ea typeface="黑体" pitchFamily="2" charset="-122"/>
            </a:endParaRPr>
          </a:p>
        </p:txBody>
      </p:sp>
      <p:sp>
        <p:nvSpPr>
          <p:cNvPr id="9" name="矩形 8"/>
          <p:cNvSpPr/>
          <p:nvPr/>
        </p:nvSpPr>
        <p:spPr>
          <a:xfrm>
            <a:off x="4788024" y="1340768"/>
            <a:ext cx="4104456" cy="4247317"/>
          </a:xfrm>
          <a:prstGeom prst="rect">
            <a:avLst/>
          </a:prstGeom>
        </p:spPr>
        <p:txBody>
          <a:bodyPr wrap="square">
            <a:spAutoFit/>
          </a:bodyPr>
          <a:lstStyle/>
          <a:p>
            <a:r>
              <a:rPr lang="zh-CN" altLang="en-US" b="1" dirty="0" smtClean="0">
                <a:solidFill>
                  <a:srgbClr val="1A07A9"/>
                </a:solidFill>
              </a:rPr>
              <a:t>创新性原则就是要求课题具有先进性、</a:t>
            </a:r>
          </a:p>
          <a:p>
            <a:r>
              <a:rPr lang="zh-CN" altLang="en-US" b="1" dirty="0" smtClean="0">
                <a:solidFill>
                  <a:srgbClr val="1A07A9"/>
                </a:solidFill>
              </a:rPr>
              <a:t>新颖性和突破性，科学和技术研究就是要解决前人没有解决或没有完全解决的问题，并预期能够产生创造性成果。</a:t>
            </a:r>
            <a:r>
              <a:rPr lang="zh-CN" altLang="en-US" b="1" dirty="0" smtClean="0">
                <a:solidFill>
                  <a:srgbClr val="F915DE"/>
                </a:solidFill>
              </a:rPr>
              <a:t>创新性是科研的最根本特点，是科研工作的灵魂，</a:t>
            </a:r>
            <a:r>
              <a:rPr lang="zh-CN" altLang="en-US" b="1" dirty="0" smtClean="0">
                <a:solidFill>
                  <a:srgbClr val="1A07A9"/>
                </a:solidFill>
              </a:rPr>
              <a:t>其主要表现在三个方面，</a:t>
            </a:r>
          </a:p>
          <a:p>
            <a:r>
              <a:rPr lang="zh-CN" altLang="en-US" b="1" dirty="0" smtClean="0">
                <a:solidFill>
                  <a:srgbClr val="1A07A9"/>
                </a:solidFill>
              </a:rPr>
              <a:t>一是概念和理论上的创新；</a:t>
            </a:r>
          </a:p>
          <a:p>
            <a:r>
              <a:rPr lang="zh-CN" altLang="en-US" b="1" dirty="0" smtClean="0">
                <a:solidFill>
                  <a:srgbClr val="1A07A9"/>
                </a:solidFill>
              </a:rPr>
              <a:t>二是方法上的创新；</a:t>
            </a:r>
          </a:p>
          <a:p>
            <a:r>
              <a:rPr lang="zh-CN" altLang="en-US" b="1" dirty="0" smtClean="0">
                <a:solidFill>
                  <a:srgbClr val="1A07A9"/>
                </a:solidFill>
              </a:rPr>
              <a:t>三是应用上的创新（包括解决新的实际问题和开拓新的应用领域）。</a:t>
            </a:r>
            <a:endParaRPr lang="en-US" altLang="zh-CN" b="1" dirty="0" smtClean="0">
              <a:solidFill>
                <a:srgbClr val="1A07A9"/>
              </a:solidFill>
            </a:endParaRPr>
          </a:p>
          <a:p>
            <a:r>
              <a:rPr lang="zh-CN" altLang="en-US" b="1" dirty="0" smtClean="0">
                <a:solidFill>
                  <a:srgbClr val="1A07A9"/>
                </a:solidFill>
              </a:rPr>
              <a:t>总之，科研工作中的创新不是仅指纯理论创新的狭义概念，而是广义概念，涵盖了许多方面，如新理论、新技术、新工艺、新方案、新管理、新服务、新应用、新市场，等等。</a:t>
            </a:r>
            <a:endParaRPr lang="zh-CN" altLang="en-US" b="1" dirty="0">
              <a:solidFill>
                <a:srgbClr val="1A07A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85379"/>
                                        </p:tgtEl>
                                        <p:attrNameLst>
                                          <p:attrName>style.visibility</p:attrName>
                                        </p:attrNameLst>
                                      </p:cBhvr>
                                      <p:to>
                                        <p:strVal val="visible"/>
                                      </p:to>
                                    </p:set>
                                    <p:anim calcmode="lin" valueType="num">
                                      <p:cBhvr additive="base">
                                        <p:cTn id="7" dur="500" fill="hold"/>
                                        <p:tgtEl>
                                          <p:spTgt spid="485379"/>
                                        </p:tgtEl>
                                        <p:attrNameLst>
                                          <p:attrName>ppt_x</p:attrName>
                                        </p:attrNameLst>
                                      </p:cBhvr>
                                      <p:tavLst>
                                        <p:tav tm="0">
                                          <p:val>
                                            <p:strVal val="0-#ppt_w/2"/>
                                          </p:val>
                                        </p:tav>
                                        <p:tav tm="100000">
                                          <p:val>
                                            <p:strVal val="#ppt_x"/>
                                          </p:val>
                                        </p:tav>
                                      </p:tavLst>
                                    </p:anim>
                                    <p:anim calcmode="lin" valueType="num">
                                      <p:cBhvr additive="base">
                                        <p:cTn id="8" dur="500" fill="hold"/>
                                        <p:tgtEl>
                                          <p:spTgt spid="485379"/>
                                        </p:tgtEl>
                                        <p:attrNameLst>
                                          <p:attrName>ppt_y</p:attrName>
                                        </p:attrNameLst>
                                      </p:cBhvr>
                                      <p:tavLst>
                                        <p:tav tm="0">
                                          <p:val>
                                            <p:strVal val="#ppt_y"/>
                                          </p:val>
                                        </p:tav>
                                        <p:tav tm="100000">
                                          <p:val>
                                            <p:strVal val="#ppt_y"/>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379" grpId="0" animBg="1" autoUpdateAnimBg="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6" name="PubOvalCallout"/>
          <p:cNvSpPr>
            <a:spLocks noGrp="1" noEditPoints="1" noChangeArrowheads="1"/>
          </p:cNvSpPr>
          <p:nvPr>
            <p:ph type="title"/>
          </p:nvPr>
        </p:nvSpPr>
        <p:spPr>
          <a:xfrm>
            <a:off x="1447800" y="990600"/>
            <a:ext cx="5848350" cy="1458913"/>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FFCC99"/>
          </a:solidFill>
          <a:ln>
            <a:solidFill>
              <a:schemeClr val="tx1"/>
            </a:solidFill>
          </a:ln>
          <a:effectLst>
            <a:outerShdw dist="107763" dir="2700000" algn="ctr" rotWithShape="0">
              <a:srgbClr val="808080"/>
            </a:outerShdw>
          </a:effectLst>
        </p:spPr>
        <p:txBody>
          <a:bodyPr/>
          <a:lstStyle/>
          <a:p>
            <a:pPr eaLnBrk="1" hangingPunct="1">
              <a:lnSpc>
                <a:spcPct val="120000"/>
              </a:lnSpc>
              <a:defRPr/>
            </a:pPr>
            <a:r>
              <a:rPr lang="zh-CN" altLang="en-US" sz="3200" dirty="0" smtClean="0">
                <a:solidFill>
                  <a:srgbClr val="0000CC"/>
                </a:solidFill>
                <a:latin typeface="Times New Roman" pitchFamily="18" charset="0"/>
                <a:ea typeface="楷体_GB2312" pitchFamily="49" charset="-122"/>
              </a:rPr>
              <a:t>3、需求性原则</a:t>
            </a:r>
          </a:p>
        </p:txBody>
      </p:sp>
      <p:pic>
        <p:nvPicPr>
          <p:cNvPr id="37891" name="Picture 7" descr="QQ截图20130821182904"/>
          <p:cNvPicPr>
            <a:picLocks noChangeAspect="1" noChangeArrowheads="1"/>
          </p:cNvPicPr>
          <p:nvPr/>
        </p:nvPicPr>
        <p:blipFill>
          <a:blip r:embed="rId3" cstate="print"/>
          <a:srcRect/>
          <a:stretch>
            <a:fillRect/>
          </a:stretch>
        </p:blipFill>
        <p:spPr bwMode="auto">
          <a:xfrm>
            <a:off x="1447800" y="2590800"/>
            <a:ext cx="5867400" cy="3421063"/>
          </a:xfrm>
          <a:prstGeom prst="rect">
            <a:avLst/>
          </a:prstGeom>
          <a:noFill/>
          <a:ln w="9525">
            <a:noFill/>
            <a:miter lim="800000"/>
            <a:headEnd/>
            <a:tailEnd/>
          </a:ln>
        </p:spPr>
      </p:pic>
      <p:sp>
        <p:nvSpPr>
          <p:cNvPr id="5"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二、科研选课的基本原则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89476"/>
                                        </p:tgtEl>
                                        <p:attrNameLst>
                                          <p:attrName>style.visibility</p:attrName>
                                        </p:attrNameLst>
                                      </p:cBhvr>
                                      <p:to>
                                        <p:strVal val="visible"/>
                                      </p:to>
                                    </p:set>
                                    <p:anim calcmode="lin" valueType="num">
                                      <p:cBhvr additive="base">
                                        <p:cTn id="7" dur="500" fill="hold"/>
                                        <p:tgtEl>
                                          <p:spTgt spid="489476"/>
                                        </p:tgtEl>
                                        <p:attrNameLst>
                                          <p:attrName>ppt_x</p:attrName>
                                        </p:attrNameLst>
                                      </p:cBhvr>
                                      <p:tavLst>
                                        <p:tav tm="0">
                                          <p:val>
                                            <p:strVal val="#ppt_x"/>
                                          </p:val>
                                        </p:tav>
                                        <p:tav tm="100000">
                                          <p:val>
                                            <p:strVal val="#ppt_x"/>
                                          </p:val>
                                        </p:tav>
                                      </p:tavLst>
                                    </p:anim>
                                    <p:anim calcmode="lin" valueType="num">
                                      <p:cBhvr additive="base">
                                        <p:cTn id="8" dur="500" fill="hold"/>
                                        <p:tgtEl>
                                          <p:spTgt spid="4894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476"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4294967295"/>
          </p:nvPr>
        </p:nvSpPr>
        <p:spPr>
          <a:xfrm>
            <a:off x="4716463" y="3429000"/>
            <a:ext cx="3673475" cy="2376488"/>
          </a:xfrm>
        </p:spPr>
        <p:txBody>
          <a:bodyPr/>
          <a:lstStyle/>
          <a:p>
            <a:pPr>
              <a:lnSpc>
                <a:spcPct val="130000"/>
              </a:lnSpc>
              <a:spcBef>
                <a:spcPct val="0"/>
              </a:spcBef>
              <a:buFont typeface="Wingdings" pitchFamily="2" charset="2"/>
              <a:buNone/>
            </a:pPr>
            <a:r>
              <a:rPr lang="zh-CN" altLang="en-US" b="1" smtClean="0">
                <a:solidFill>
                  <a:srgbClr val="CC0000"/>
                </a:solidFill>
              </a:rPr>
              <a:t>◆</a:t>
            </a:r>
            <a:r>
              <a:rPr lang="zh-CN" altLang="en-US" sz="2400" b="1" smtClean="0">
                <a:solidFill>
                  <a:srgbClr val="008000"/>
                </a:solidFill>
              </a:rPr>
              <a:t> </a:t>
            </a:r>
            <a:r>
              <a:rPr lang="zh-CN" altLang="en-US" sz="2400" b="1" smtClean="0">
                <a:solidFill>
                  <a:srgbClr val="800080"/>
                </a:solidFill>
                <a:latin typeface="华文楷体" pitchFamily="2" charset="-122"/>
              </a:rPr>
              <a:t>美国科学家莫顿：</a:t>
            </a:r>
            <a:r>
              <a:rPr lang="en-US" sz="2400" b="1" smtClean="0">
                <a:solidFill>
                  <a:srgbClr val="800080"/>
                </a:solidFill>
                <a:latin typeface="华文楷体" pitchFamily="2" charset="-122"/>
              </a:rPr>
              <a:t>    </a:t>
            </a:r>
          </a:p>
          <a:p>
            <a:pPr>
              <a:lnSpc>
                <a:spcPct val="130000"/>
              </a:lnSpc>
              <a:spcBef>
                <a:spcPct val="0"/>
              </a:spcBef>
              <a:buFont typeface="Wingdings" pitchFamily="2" charset="2"/>
              <a:buNone/>
            </a:pPr>
            <a:r>
              <a:rPr lang="en-US" sz="2400" b="1" smtClean="0">
                <a:solidFill>
                  <a:srgbClr val="800080"/>
                </a:solidFill>
                <a:latin typeface="华文楷体" pitchFamily="2" charset="-122"/>
              </a:rPr>
              <a:t>    </a:t>
            </a:r>
            <a:r>
              <a:rPr lang="zh-CN" altLang="en-US" sz="2400" smtClean="0">
                <a:latin typeface="仿宋_GB2312" pitchFamily="49" charset="-122"/>
              </a:rPr>
              <a:t>选择题目不能草率，如果根本没有实现的可能，选题就等于零。</a:t>
            </a:r>
          </a:p>
          <a:p>
            <a:pPr>
              <a:lnSpc>
                <a:spcPct val="80000"/>
              </a:lnSpc>
              <a:buFont typeface="Wingdings" pitchFamily="2" charset="2"/>
              <a:buNone/>
            </a:pPr>
            <a:endParaRPr lang="en-US" sz="2400" smtClean="0">
              <a:latin typeface="仿宋_GB2312" pitchFamily="49" charset="-122"/>
              <a:ea typeface="仿宋_GB2312" pitchFamily="49" charset="-122"/>
            </a:endParaRPr>
          </a:p>
        </p:txBody>
      </p:sp>
      <p:sp>
        <p:nvSpPr>
          <p:cNvPr id="35846" name="Rectangle 6"/>
          <p:cNvSpPr>
            <a:spLocks noChangeArrowheads="1"/>
          </p:cNvSpPr>
          <p:nvPr/>
        </p:nvSpPr>
        <p:spPr bwMode="auto">
          <a:xfrm>
            <a:off x="1331913" y="2153334"/>
            <a:ext cx="6408737" cy="646331"/>
          </a:xfrm>
          <a:prstGeom prst="rect">
            <a:avLst/>
          </a:prstGeom>
          <a:solidFill>
            <a:srgbClr val="3366FF">
              <a:alpha val="10980"/>
            </a:srgbClr>
          </a:solidFill>
          <a:ln w="9525">
            <a:noFill/>
            <a:miter lim="800000"/>
            <a:headEnd/>
            <a:tailEnd/>
          </a:ln>
          <a:effectLst>
            <a:prstShdw prst="shdw17" dist="17961" dir="2700000">
              <a:srgbClr val="1F3D99"/>
            </a:prstShdw>
          </a:effectLst>
        </p:spPr>
        <p:txBody>
          <a:bodyPr anchor="ctr">
            <a:spAutoFit/>
          </a:bodyPr>
          <a:lstStyle/>
          <a:p>
            <a:pPr algn="l"/>
            <a:r>
              <a:rPr lang="zh-CN" altLang="en-US" dirty="0">
                <a:solidFill>
                  <a:srgbClr val="FF00FF"/>
                </a:solidFill>
                <a:latin typeface="黑体" pitchFamily="2" charset="-122"/>
                <a:ea typeface="黑体" pitchFamily="2" charset="-122"/>
              </a:rPr>
              <a:t>可行性原则也是可能性原则，体现了科研工</a:t>
            </a:r>
            <a:r>
              <a:rPr lang="zh-CN" altLang="en-US" dirty="0" smtClean="0">
                <a:solidFill>
                  <a:srgbClr val="FF00FF"/>
                </a:solidFill>
                <a:latin typeface="黑体" pitchFamily="2" charset="-122"/>
                <a:ea typeface="黑体" pitchFamily="2" charset="-122"/>
              </a:rPr>
              <a:t>作的</a:t>
            </a:r>
            <a:r>
              <a:rPr lang="zh-CN" altLang="en-US" dirty="0">
                <a:solidFill>
                  <a:srgbClr val="FF00FF"/>
                </a:solidFill>
                <a:latin typeface="黑体" pitchFamily="2" charset="-122"/>
                <a:ea typeface="黑体" pitchFamily="2" charset="-122"/>
              </a:rPr>
              <a:t>条件性，这是科学研究的基础。</a:t>
            </a:r>
          </a:p>
        </p:txBody>
      </p:sp>
      <p:pic>
        <p:nvPicPr>
          <p:cNvPr id="39940" name="Picture 7" descr="64380cd7912397dd21c146855982b2b7d1a287f3"/>
          <p:cNvPicPr>
            <a:picLocks noChangeAspect="1" noChangeArrowheads="1"/>
          </p:cNvPicPr>
          <p:nvPr/>
        </p:nvPicPr>
        <p:blipFill>
          <a:blip r:embed="rId3" cstate="print"/>
          <a:srcRect/>
          <a:stretch>
            <a:fillRect/>
          </a:stretch>
        </p:blipFill>
        <p:spPr bwMode="auto">
          <a:xfrm>
            <a:off x="1692275" y="2924175"/>
            <a:ext cx="2757488" cy="3744913"/>
          </a:xfrm>
          <a:prstGeom prst="rect">
            <a:avLst/>
          </a:prstGeom>
          <a:noFill/>
          <a:ln w="9525">
            <a:noFill/>
            <a:miter lim="800000"/>
            <a:headEnd/>
            <a:tailEnd/>
          </a:ln>
        </p:spPr>
      </p:pic>
      <p:sp>
        <p:nvSpPr>
          <p:cNvPr id="9" name="Text Box 5"/>
          <p:cNvSpPr txBox="1">
            <a:spLocks noChangeArrowheads="1"/>
          </p:cNvSpPr>
          <p:nvPr/>
        </p:nvSpPr>
        <p:spPr bwMode="auto">
          <a:xfrm>
            <a:off x="179388" y="188913"/>
            <a:ext cx="5184775" cy="584200"/>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rgbClr val="0000CC"/>
                </a:solidFill>
                <a:ea typeface="黑体" pitchFamily="2" charset="-122"/>
              </a:rPr>
              <a:t>二、</a:t>
            </a:r>
            <a:r>
              <a:rPr lang="zh-CN" altLang="en-US" sz="3200" b="1" dirty="0">
                <a:solidFill>
                  <a:schemeClr val="bg1"/>
                </a:solidFill>
                <a:ea typeface="黑体" pitchFamily="2" charset="-122"/>
              </a:rPr>
              <a:t>科研选课的基本原则</a:t>
            </a:r>
          </a:p>
        </p:txBody>
      </p:sp>
      <p:sp>
        <p:nvSpPr>
          <p:cNvPr id="11" name="PubOvalCallout"/>
          <p:cNvSpPr>
            <a:spLocks noEditPoints="1" noChangeArrowheads="1"/>
          </p:cNvSpPr>
          <p:nvPr/>
        </p:nvSpPr>
        <p:spPr bwMode="auto">
          <a:xfrm>
            <a:off x="2411413" y="836613"/>
            <a:ext cx="3733800" cy="1063625"/>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FFCC99"/>
          </a:solidFill>
          <a:ln w="9525">
            <a:solidFill>
              <a:srgbClr val="000000"/>
            </a:solidFill>
            <a:miter lim="800000"/>
            <a:headEnd/>
            <a:tailEnd/>
          </a:ln>
          <a:effectLst>
            <a:outerShdw dist="107763" dir="2700000" algn="ctr" rotWithShape="0">
              <a:srgbClr val="808080"/>
            </a:outerShdw>
          </a:effectLst>
        </p:spPr>
        <p:txBody>
          <a:bodyPr/>
          <a:lstStyle/>
          <a:p>
            <a:pPr>
              <a:buFontTx/>
              <a:buNone/>
              <a:defRPr/>
            </a:pPr>
            <a:r>
              <a:rPr lang="zh-CN" altLang="en-US" sz="2800" b="1" dirty="0">
                <a:solidFill>
                  <a:srgbClr val="0000CC"/>
                </a:solidFill>
                <a:latin typeface="Times New Roman" pitchFamily="18" charset="0"/>
                <a:ea typeface="楷体_GB2312" pitchFamily="49" charset="-122"/>
              </a:rPr>
              <a:t>4、可行性原则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additive="base">
                                        <p:cTn id="7" dur="500" fill="hold"/>
                                        <p:tgtEl>
                                          <p:spTgt spid="358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842">
                                            <p:txEl>
                                              <p:pRg st="1" end="1"/>
                                            </p:txEl>
                                          </p:spTgt>
                                        </p:tgtEl>
                                        <p:attrNameLst>
                                          <p:attrName>style.visibility</p:attrName>
                                        </p:attrNameLst>
                                      </p:cBhvr>
                                      <p:to>
                                        <p:strVal val="visible"/>
                                      </p:to>
                                    </p:set>
                                    <p:anim calcmode="lin" valueType="num">
                                      <p:cBhvr additive="base">
                                        <p:cTn id="11" dur="500" fill="hold"/>
                                        <p:tgtEl>
                                          <p:spTgt spid="3584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5842">
                                            <p:txEl>
                                              <p:pRg st="1" end="1"/>
                                            </p:txEl>
                                          </p:spTgt>
                                        </p:tgtEl>
                                        <p:attrNameLst>
                                          <p:attrName>ppt_y</p:attrName>
                                        </p:attrNameLst>
                                      </p:cBhvr>
                                      <p:tavLst>
                                        <p:tav tm="0">
                                          <p:val>
                                            <p:strVal val="1+#ppt_h/2"/>
                                          </p:val>
                                        </p:tav>
                                        <p:tav tm="100000">
                                          <p:val>
                                            <p:strVal val="#ppt_y"/>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35846"/>
                                        </p:tgtEl>
                                        <p:attrNameLst>
                                          <p:attrName>style.visibility</p:attrName>
                                        </p:attrNameLst>
                                      </p:cBhvr>
                                      <p:to>
                                        <p:strVal val="visible"/>
                                      </p:to>
                                    </p:set>
                                    <p:anim calcmode="lin" valueType="num">
                                      <p:cBhvr>
                                        <p:cTn id="15" dur="500" fill="hold"/>
                                        <p:tgtEl>
                                          <p:spTgt spid="35846"/>
                                        </p:tgtEl>
                                        <p:attrNameLst>
                                          <p:attrName>ppt_w</p:attrName>
                                        </p:attrNameLst>
                                      </p:cBhvr>
                                      <p:tavLst>
                                        <p:tav tm="0">
                                          <p:val>
                                            <p:fltVal val="0"/>
                                          </p:val>
                                        </p:tav>
                                        <p:tav tm="100000">
                                          <p:val>
                                            <p:strVal val="#ppt_w"/>
                                          </p:val>
                                        </p:tav>
                                      </p:tavLst>
                                    </p:anim>
                                    <p:anim calcmode="lin" valueType="num">
                                      <p:cBhvr>
                                        <p:cTn id="16" dur="500" fill="hold"/>
                                        <p:tgtEl>
                                          <p:spTgt spid="358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p:cNvSpPr>
            <a:spLocks noChangeArrowheads="1"/>
          </p:cNvSpPr>
          <p:nvPr/>
        </p:nvSpPr>
        <p:spPr bwMode="auto">
          <a:xfrm>
            <a:off x="827088" y="3387725"/>
            <a:ext cx="3600450" cy="2417763"/>
          </a:xfrm>
          <a:prstGeom prst="roundRect">
            <a:avLst>
              <a:gd name="adj" fmla="val 13745"/>
            </a:avLst>
          </a:prstGeom>
          <a:noFill/>
          <a:ln w="38100">
            <a:solidFill>
              <a:schemeClr val="bg2"/>
            </a:solidFill>
            <a:round/>
            <a:headEnd/>
            <a:tailEnd/>
          </a:ln>
        </p:spPr>
        <p:txBody>
          <a:bodyPr anchor="ctr"/>
          <a:lstStyle/>
          <a:p>
            <a:pPr algn="l" eaLnBrk="0" hangingPunct="0"/>
            <a:endParaRPr lang="en-US" altLang="zh-CN" sz="1400">
              <a:solidFill>
                <a:schemeClr val="tx2"/>
              </a:solidFill>
              <a:latin typeface="Verdana" pitchFamily="34" charset="0"/>
              <a:ea typeface="宋体" pitchFamily="2" charset="-122"/>
            </a:endParaRPr>
          </a:p>
        </p:txBody>
      </p:sp>
      <p:sp>
        <p:nvSpPr>
          <p:cNvPr id="36867" name="Oval 3"/>
          <p:cNvSpPr>
            <a:spLocks noChangeArrowheads="1"/>
          </p:cNvSpPr>
          <p:nvPr/>
        </p:nvSpPr>
        <p:spPr bwMode="auto">
          <a:xfrm>
            <a:off x="1692275" y="1700213"/>
            <a:ext cx="1703388" cy="1687512"/>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9525">
            <a:noFill/>
            <a:round/>
            <a:headEnd/>
            <a:tailEnd/>
          </a:ln>
          <a:effectLst/>
        </p:spPr>
        <p:txBody>
          <a:bodyPr wrap="none" anchor="ctr">
            <a:spAutoFit/>
          </a:bodyPr>
          <a:lstStyle/>
          <a:p>
            <a:pPr>
              <a:defRPr/>
            </a:pPr>
            <a:endParaRPr lang="zh-CN" altLang="en-US"/>
          </a:p>
        </p:txBody>
      </p:sp>
      <p:sp>
        <p:nvSpPr>
          <p:cNvPr id="36868" name="Oval 4"/>
          <p:cNvSpPr>
            <a:spLocks noChangeArrowheads="1"/>
          </p:cNvSpPr>
          <p:nvPr/>
        </p:nvSpPr>
        <p:spPr bwMode="auto">
          <a:xfrm>
            <a:off x="1692275" y="1700213"/>
            <a:ext cx="1703388" cy="1687512"/>
          </a:xfrm>
          <a:prstGeom prst="ellipse">
            <a:avLst/>
          </a:prstGeom>
          <a:gradFill rotWithShape="1">
            <a:gsLst>
              <a:gs pos="0">
                <a:schemeClr val="folHlink">
                  <a:alpha val="31999"/>
                </a:schemeClr>
              </a:gs>
              <a:gs pos="100000">
                <a:schemeClr val="folHlink">
                  <a:gamma/>
                  <a:shade val="0"/>
                  <a:invGamma/>
                  <a:alpha val="89999"/>
                </a:schemeClr>
              </a:gs>
            </a:gsLst>
            <a:lin ang="2700000" scaled="1"/>
          </a:gradFill>
          <a:ln w="9525">
            <a:noFill/>
            <a:round/>
            <a:headEnd/>
            <a:tailEnd/>
          </a:ln>
          <a:effectLst/>
        </p:spPr>
        <p:txBody>
          <a:bodyPr wrap="none" anchor="ctr">
            <a:spAutoFit/>
          </a:bodyPr>
          <a:lstStyle/>
          <a:p>
            <a:pPr>
              <a:defRPr/>
            </a:pPr>
            <a:endParaRPr lang="zh-CN" altLang="en-US"/>
          </a:p>
        </p:txBody>
      </p:sp>
      <p:sp>
        <p:nvSpPr>
          <p:cNvPr id="36869" name="Oval 5"/>
          <p:cNvSpPr>
            <a:spLocks noChangeArrowheads="1"/>
          </p:cNvSpPr>
          <p:nvPr/>
        </p:nvSpPr>
        <p:spPr bwMode="auto">
          <a:xfrm>
            <a:off x="1803400" y="1809750"/>
            <a:ext cx="1481138" cy="1466850"/>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9525">
            <a:noFill/>
            <a:round/>
            <a:headEnd/>
            <a:tailEnd/>
          </a:ln>
          <a:effectLst/>
        </p:spPr>
        <p:txBody>
          <a:bodyPr anchor="ctr">
            <a:spAutoFit/>
          </a:bodyPr>
          <a:lstStyle/>
          <a:p>
            <a:pPr>
              <a:defRPr/>
            </a:pPr>
            <a:endParaRPr lang="zh-CN" altLang="en-US"/>
          </a:p>
        </p:txBody>
      </p:sp>
      <p:sp>
        <p:nvSpPr>
          <p:cNvPr id="36870" name="Oval 6"/>
          <p:cNvSpPr>
            <a:spLocks noChangeArrowheads="1"/>
          </p:cNvSpPr>
          <p:nvPr/>
        </p:nvSpPr>
        <p:spPr bwMode="auto">
          <a:xfrm>
            <a:off x="1804988" y="1812925"/>
            <a:ext cx="1481137" cy="1466850"/>
          </a:xfrm>
          <a:prstGeom prst="ellipse">
            <a:avLst/>
          </a:prstGeom>
          <a:gradFill rotWithShape="1">
            <a:gsLst>
              <a:gs pos="0">
                <a:schemeClr val="folHlink">
                  <a:gamma/>
                  <a:shade val="63529"/>
                  <a:invGamma/>
                </a:schemeClr>
              </a:gs>
              <a:gs pos="100000">
                <a:schemeClr val="folHlink">
                  <a:alpha val="0"/>
                </a:schemeClr>
              </a:gs>
            </a:gsLst>
            <a:lin ang="2700000" scaled="1"/>
          </a:gradFill>
          <a:ln w="9525">
            <a:noFill/>
            <a:round/>
            <a:headEnd/>
            <a:tailEnd/>
          </a:ln>
          <a:effectLst/>
        </p:spPr>
        <p:txBody>
          <a:bodyPr anchor="ctr">
            <a:spAutoFit/>
          </a:bodyPr>
          <a:lstStyle/>
          <a:p>
            <a:pPr>
              <a:defRPr/>
            </a:pPr>
            <a:endParaRPr lang="zh-CN" altLang="en-US"/>
          </a:p>
        </p:txBody>
      </p:sp>
      <p:sp>
        <p:nvSpPr>
          <p:cNvPr id="36871" name="Oval 7"/>
          <p:cNvSpPr>
            <a:spLocks noChangeArrowheads="1"/>
          </p:cNvSpPr>
          <p:nvPr/>
        </p:nvSpPr>
        <p:spPr bwMode="auto">
          <a:xfrm>
            <a:off x="1878013" y="1884363"/>
            <a:ext cx="1333500" cy="1320800"/>
          </a:xfrm>
          <a:prstGeom prst="ellipse">
            <a:avLst/>
          </a:prstGeom>
          <a:solidFill>
            <a:srgbClr val="333333"/>
          </a:solidFill>
          <a:ln w="9525">
            <a:noFill/>
            <a:round/>
            <a:headEnd/>
            <a:tailEnd/>
          </a:ln>
        </p:spPr>
        <p:txBody>
          <a:bodyPr anchor="ctr">
            <a:spAutoFit/>
          </a:bodyPr>
          <a:lstStyle/>
          <a:p>
            <a:endParaRPr lang="zh-CN" altLang="en-US"/>
          </a:p>
        </p:txBody>
      </p:sp>
      <p:grpSp>
        <p:nvGrpSpPr>
          <p:cNvPr id="2" name="Group 8"/>
          <p:cNvGrpSpPr>
            <a:grpSpLocks/>
          </p:cNvGrpSpPr>
          <p:nvPr/>
        </p:nvGrpSpPr>
        <p:grpSpPr bwMode="auto">
          <a:xfrm>
            <a:off x="1898650" y="1903413"/>
            <a:ext cx="1290638" cy="1277937"/>
            <a:chOff x="0" y="0"/>
            <a:chExt cx="1252" cy="1252"/>
          </a:xfrm>
        </p:grpSpPr>
        <p:sp>
          <p:nvSpPr>
            <p:cNvPr id="40988" name="Oval 9"/>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40989" name="Oval 10"/>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40990" name="Oval 11"/>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40991" name="Oval 12"/>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36877" name="Oval 13"/>
          <p:cNvSpPr>
            <a:spLocks noChangeArrowheads="1"/>
          </p:cNvSpPr>
          <p:nvPr/>
        </p:nvSpPr>
        <p:spPr bwMode="auto">
          <a:xfrm>
            <a:off x="5605463" y="1700213"/>
            <a:ext cx="1703387" cy="1687512"/>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9525">
            <a:noFill/>
            <a:round/>
            <a:headEnd/>
            <a:tailEnd/>
          </a:ln>
          <a:effectLst/>
        </p:spPr>
        <p:txBody>
          <a:bodyPr wrap="none" anchor="ctr">
            <a:spAutoFit/>
          </a:bodyPr>
          <a:lstStyle/>
          <a:p>
            <a:pPr>
              <a:defRPr/>
            </a:pPr>
            <a:endParaRPr lang="zh-CN" altLang="en-US"/>
          </a:p>
        </p:txBody>
      </p:sp>
      <p:sp>
        <p:nvSpPr>
          <p:cNvPr id="36878" name="Oval 14"/>
          <p:cNvSpPr>
            <a:spLocks noChangeArrowheads="1"/>
          </p:cNvSpPr>
          <p:nvPr/>
        </p:nvSpPr>
        <p:spPr bwMode="auto">
          <a:xfrm>
            <a:off x="5605463" y="1700213"/>
            <a:ext cx="1703387" cy="1687512"/>
          </a:xfrm>
          <a:prstGeom prst="ellipse">
            <a:avLst/>
          </a:prstGeom>
          <a:gradFill rotWithShape="1">
            <a:gsLst>
              <a:gs pos="0">
                <a:srgbClr val="009999">
                  <a:alpha val="31998"/>
                </a:srgbClr>
              </a:gs>
              <a:gs pos="100000">
                <a:srgbClr val="004747"/>
              </a:gs>
            </a:gsLst>
            <a:lin ang="2700000" scaled="1"/>
          </a:gradFill>
          <a:ln w="9525">
            <a:noFill/>
            <a:round/>
            <a:headEnd/>
            <a:tailEnd/>
          </a:ln>
        </p:spPr>
        <p:txBody>
          <a:bodyPr wrap="none" anchor="ctr">
            <a:spAutoFit/>
          </a:bodyPr>
          <a:lstStyle/>
          <a:p>
            <a:endParaRPr lang="zh-CN" altLang="en-US"/>
          </a:p>
        </p:txBody>
      </p:sp>
      <p:sp>
        <p:nvSpPr>
          <p:cNvPr id="36879" name="Oval 15"/>
          <p:cNvSpPr>
            <a:spLocks noChangeArrowheads="1"/>
          </p:cNvSpPr>
          <p:nvPr/>
        </p:nvSpPr>
        <p:spPr bwMode="auto">
          <a:xfrm>
            <a:off x="5716588" y="1811338"/>
            <a:ext cx="1481137" cy="146685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9525">
            <a:noFill/>
            <a:round/>
            <a:headEnd/>
            <a:tailEnd/>
          </a:ln>
          <a:effectLst/>
        </p:spPr>
        <p:txBody>
          <a:bodyPr anchor="ctr">
            <a:spAutoFit/>
          </a:bodyPr>
          <a:lstStyle/>
          <a:p>
            <a:pPr>
              <a:defRPr/>
            </a:pPr>
            <a:endParaRPr lang="zh-CN" altLang="en-US"/>
          </a:p>
        </p:txBody>
      </p:sp>
      <p:sp>
        <p:nvSpPr>
          <p:cNvPr id="36880" name="Oval 16"/>
          <p:cNvSpPr>
            <a:spLocks noChangeArrowheads="1"/>
          </p:cNvSpPr>
          <p:nvPr/>
        </p:nvSpPr>
        <p:spPr bwMode="auto">
          <a:xfrm>
            <a:off x="5718175" y="1812925"/>
            <a:ext cx="1481138" cy="1466850"/>
          </a:xfrm>
          <a:prstGeom prst="ellipse">
            <a:avLst/>
          </a:prstGeom>
          <a:solidFill>
            <a:srgbClr val="339966"/>
          </a:solidFill>
          <a:ln w="9525">
            <a:noFill/>
            <a:round/>
            <a:headEnd/>
            <a:tailEnd/>
          </a:ln>
        </p:spPr>
        <p:txBody>
          <a:bodyPr anchor="ctr">
            <a:spAutoFit/>
          </a:bodyPr>
          <a:lstStyle/>
          <a:p>
            <a:endParaRPr lang="zh-CN" altLang="en-US"/>
          </a:p>
        </p:txBody>
      </p:sp>
      <p:sp>
        <p:nvSpPr>
          <p:cNvPr id="36881" name="Oval 17"/>
          <p:cNvSpPr>
            <a:spLocks noChangeArrowheads="1"/>
          </p:cNvSpPr>
          <p:nvPr/>
        </p:nvSpPr>
        <p:spPr bwMode="auto">
          <a:xfrm>
            <a:off x="5789613" y="1882775"/>
            <a:ext cx="1333500" cy="1320800"/>
          </a:xfrm>
          <a:prstGeom prst="ellipse">
            <a:avLst/>
          </a:prstGeom>
          <a:solidFill>
            <a:srgbClr val="333333"/>
          </a:solidFill>
          <a:ln w="9525">
            <a:noFill/>
            <a:round/>
            <a:headEnd/>
            <a:tailEnd/>
          </a:ln>
        </p:spPr>
        <p:txBody>
          <a:bodyPr anchor="ctr">
            <a:spAutoFit/>
          </a:bodyPr>
          <a:lstStyle/>
          <a:p>
            <a:endParaRPr lang="zh-CN" altLang="en-US"/>
          </a:p>
        </p:txBody>
      </p:sp>
      <p:grpSp>
        <p:nvGrpSpPr>
          <p:cNvPr id="3" name="Group 18"/>
          <p:cNvGrpSpPr>
            <a:grpSpLocks/>
          </p:cNvGrpSpPr>
          <p:nvPr/>
        </p:nvGrpSpPr>
        <p:grpSpPr bwMode="auto">
          <a:xfrm>
            <a:off x="5811838" y="1898650"/>
            <a:ext cx="1290637" cy="1277938"/>
            <a:chOff x="0" y="0"/>
            <a:chExt cx="1252" cy="1252"/>
          </a:xfrm>
        </p:grpSpPr>
        <p:sp>
          <p:nvSpPr>
            <p:cNvPr id="40984" name="Oval 19"/>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40985" name="Oval 20"/>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40986" name="Oval 21"/>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40987" name="Oval 22"/>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36887" name="Text Box 23"/>
          <p:cNvSpPr txBox="1">
            <a:spLocks noChangeArrowheads="1"/>
          </p:cNvSpPr>
          <p:nvPr/>
        </p:nvSpPr>
        <p:spPr bwMode="auto">
          <a:xfrm>
            <a:off x="2123728" y="2132856"/>
            <a:ext cx="720080" cy="707886"/>
          </a:xfrm>
          <a:prstGeom prst="rect">
            <a:avLst/>
          </a:prstGeom>
          <a:noFill/>
          <a:ln w="9525">
            <a:noFill/>
            <a:miter lim="800000"/>
            <a:headEnd/>
            <a:tailEnd/>
          </a:ln>
        </p:spPr>
        <p:txBody>
          <a:bodyPr wrap="square">
            <a:spAutoFit/>
          </a:bodyPr>
          <a:lstStyle/>
          <a:p>
            <a:pPr eaLnBrk="0" hangingPunct="0"/>
            <a:r>
              <a:rPr lang="zh-CN" altLang="en-US" sz="2000" b="1" dirty="0">
                <a:solidFill>
                  <a:srgbClr val="1A07A9"/>
                </a:solidFill>
                <a:ea typeface="黑体" pitchFamily="2" charset="-122"/>
              </a:rPr>
              <a:t>主观</a:t>
            </a:r>
          </a:p>
          <a:p>
            <a:pPr eaLnBrk="0" hangingPunct="0"/>
            <a:r>
              <a:rPr lang="zh-CN" altLang="en-US" sz="2000" b="1" dirty="0">
                <a:solidFill>
                  <a:srgbClr val="1A07A9"/>
                </a:solidFill>
                <a:ea typeface="黑体" pitchFamily="2" charset="-122"/>
              </a:rPr>
              <a:t>条件</a:t>
            </a:r>
          </a:p>
        </p:txBody>
      </p:sp>
      <p:sp>
        <p:nvSpPr>
          <p:cNvPr id="36888" name="Text Box 24"/>
          <p:cNvSpPr txBox="1">
            <a:spLocks noChangeArrowheads="1"/>
          </p:cNvSpPr>
          <p:nvPr/>
        </p:nvSpPr>
        <p:spPr bwMode="auto">
          <a:xfrm>
            <a:off x="6084168" y="2132856"/>
            <a:ext cx="741908" cy="707886"/>
          </a:xfrm>
          <a:prstGeom prst="rect">
            <a:avLst/>
          </a:prstGeom>
          <a:noFill/>
          <a:ln w="9525">
            <a:noFill/>
            <a:miter lim="800000"/>
            <a:headEnd/>
            <a:tailEnd/>
          </a:ln>
        </p:spPr>
        <p:txBody>
          <a:bodyPr wrap="square">
            <a:spAutoFit/>
          </a:bodyPr>
          <a:lstStyle/>
          <a:p>
            <a:pPr eaLnBrk="0" hangingPunct="0"/>
            <a:r>
              <a:rPr lang="zh-CN" altLang="en-US" sz="2000" b="1" dirty="0">
                <a:solidFill>
                  <a:srgbClr val="1A07A9"/>
                </a:solidFill>
                <a:latin typeface="黑体" pitchFamily="2" charset="-122"/>
                <a:ea typeface="黑体" pitchFamily="2" charset="-122"/>
              </a:rPr>
              <a:t>客观</a:t>
            </a:r>
          </a:p>
          <a:p>
            <a:pPr eaLnBrk="0" hangingPunct="0"/>
            <a:r>
              <a:rPr lang="zh-CN" altLang="en-US" sz="2000" b="1" dirty="0">
                <a:solidFill>
                  <a:srgbClr val="1A07A9"/>
                </a:solidFill>
                <a:latin typeface="黑体" pitchFamily="2" charset="-122"/>
                <a:ea typeface="黑体" pitchFamily="2" charset="-122"/>
              </a:rPr>
              <a:t>条件</a:t>
            </a:r>
          </a:p>
        </p:txBody>
      </p:sp>
      <p:sp>
        <p:nvSpPr>
          <p:cNvPr id="36889" name="Text Box 25"/>
          <p:cNvSpPr txBox="1">
            <a:spLocks noChangeArrowheads="1"/>
          </p:cNvSpPr>
          <p:nvPr/>
        </p:nvSpPr>
        <p:spPr bwMode="auto">
          <a:xfrm>
            <a:off x="1403648" y="3501008"/>
            <a:ext cx="2735783" cy="2308324"/>
          </a:xfrm>
          <a:prstGeom prst="rect">
            <a:avLst/>
          </a:prstGeom>
          <a:solidFill>
            <a:srgbClr val="D2FBBD"/>
          </a:solidFill>
          <a:ln w="9525">
            <a:solidFill>
              <a:srgbClr val="F915DE"/>
            </a:solidFill>
            <a:miter lim="800000"/>
            <a:headEnd/>
            <a:tailEnd/>
          </a:ln>
        </p:spPr>
        <p:txBody>
          <a:bodyPr wrap="square">
            <a:spAutoFit/>
          </a:bodyPr>
          <a:lstStyle/>
          <a:p>
            <a:pPr marL="174625" indent="-174625" algn="l">
              <a:buFont typeface="Wingdings" pitchFamily="2" charset="2"/>
              <a:buChar char="Ø"/>
            </a:pPr>
            <a:r>
              <a:rPr lang="zh-CN" altLang="en-US" sz="1800" dirty="0">
                <a:ea typeface="黑体" pitchFamily="2" charset="-122"/>
              </a:rPr>
              <a:t>适于自己基础知识、专业知识、技术水平、研究能力的选题。</a:t>
            </a:r>
          </a:p>
          <a:p>
            <a:pPr marL="174625" indent="-174625" algn="l">
              <a:buFont typeface="Wingdings" pitchFamily="2" charset="2"/>
              <a:buChar char="Ø"/>
            </a:pPr>
            <a:r>
              <a:rPr lang="zh-CN" altLang="en-US" sz="1800" dirty="0">
                <a:ea typeface="黑体" pitchFamily="2" charset="-122"/>
              </a:rPr>
              <a:t>要考虑自己的专业特长与优势。</a:t>
            </a:r>
          </a:p>
          <a:p>
            <a:pPr marL="174625" indent="-174625" algn="l">
              <a:buFont typeface="Wingdings" pitchFamily="2" charset="2"/>
              <a:buChar char="Ø"/>
            </a:pPr>
            <a:r>
              <a:rPr lang="zh-CN" altLang="en-US" sz="1800" dirty="0">
                <a:ea typeface="黑体" pitchFamily="2" charset="-122"/>
              </a:rPr>
              <a:t>要有浓厚的兴趣。</a:t>
            </a:r>
          </a:p>
          <a:p>
            <a:pPr marL="174625" indent="-174625" algn="l">
              <a:buFont typeface="Wingdings" pitchFamily="2" charset="2"/>
              <a:buChar char="Ø"/>
            </a:pPr>
            <a:r>
              <a:rPr lang="zh-CN" altLang="en-US" sz="1800" dirty="0">
                <a:ea typeface="黑体" pitchFamily="2" charset="-122"/>
              </a:rPr>
              <a:t>要考虑自己的能力与水平。</a:t>
            </a:r>
          </a:p>
        </p:txBody>
      </p:sp>
      <p:sp>
        <p:nvSpPr>
          <p:cNvPr id="36890" name="AutoShape 26"/>
          <p:cNvSpPr>
            <a:spLocks noChangeArrowheads="1"/>
          </p:cNvSpPr>
          <p:nvPr/>
        </p:nvSpPr>
        <p:spPr bwMode="auto">
          <a:xfrm>
            <a:off x="4572000" y="3213100"/>
            <a:ext cx="3744913" cy="2592388"/>
          </a:xfrm>
          <a:prstGeom prst="roundRect">
            <a:avLst>
              <a:gd name="adj" fmla="val 13745"/>
            </a:avLst>
          </a:prstGeom>
          <a:noFill/>
          <a:ln w="38100">
            <a:solidFill>
              <a:schemeClr val="bg2"/>
            </a:solidFill>
            <a:round/>
            <a:headEnd/>
            <a:tailEnd/>
          </a:ln>
        </p:spPr>
        <p:txBody>
          <a:bodyPr anchor="ctr"/>
          <a:lstStyle/>
          <a:p>
            <a:pPr algn="l" eaLnBrk="0" hangingPunct="0"/>
            <a:endParaRPr lang="en-US" altLang="zh-CN" sz="1400">
              <a:solidFill>
                <a:schemeClr val="tx2"/>
              </a:solidFill>
              <a:latin typeface="Verdana" pitchFamily="34" charset="0"/>
              <a:ea typeface="宋体" pitchFamily="2" charset="-122"/>
            </a:endParaRPr>
          </a:p>
        </p:txBody>
      </p:sp>
      <p:sp>
        <p:nvSpPr>
          <p:cNvPr id="36891" name="Text Box 27"/>
          <p:cNvSpPr txBox="1">
            <a:spLocks noChangeArrowheads="1"/>
          </p:cNvSpPr>
          <p:nvPr/>
        </p:nvSpPr>
        <p:spPr bwMode="auto">
          <a:xfrm>
            <a:off x="4643438" y="3459163"/>
            <a:ext cx="3529012" cy="2289175"/>
          </a:xfrm>
          <a:prstGeom prst="rect">
            <a:avLst/>
          </a:prstGeom>
          <a:solidFill>
            <a:srgbClr val="D2FBBD"/>
          </a:solidFill>
          <a:ln w="9525">
            <a:solidFill>
              <a:srgbClr val="F915DE"/>
            </a:solidFill>
            <a:miter lim="800000"/>
            <a:headEnd/>
            <a:tailEnd/>
          </a:ln>
        </p:spPr>
        <p:txBody>
          <a:bodyPr>
            <a:spAutoFit/>
          </a:bodyPr>
          <a:lstStyle/>
          <a:p>
            <a:pPr marL="174625" indent="-174625" algn="l">
              <a:buFont typeface="Wingdings" pitchFamily="2" charset="2"/>
              <a:buChar char="Ø"/>
            </a:pPr>
            <a:r>
              <a:rPr lang="zh-CN" altLang="en-US" sz="1800" dirty="0">
                <a:ea typeface="黑体" pitchFamily="2" charset="-122"/>
              </a:rPr>
              <a:t>指文献资料、资金设备、协作条件、所限时间、导师特长等。</a:t>
            </a:r>
          </a:p>
          <a:p>
            <a:pPr marL="174625" indent="-174625" algn="l">
              <a:buFont typeface="Wingdings" pitchFamily="2" charset="2"/>
              <a:buChar char="Ø"/>
            </a:pPr>
            <a:r>
              <a:rPr lang="zh-CN" altLang="en-US" sz="1800" dirty="0">
                <a:ea typeface="黑体" pitchFamily="2" charset="-122"/>
              </a:rPr>
              <a:t>在选题策划时，看看自己在哪方面比较容易收集相关资料，就从哪方面选择论题。</a:t>
            </a:r>
          </a:p>
          <a:p>
            <a:pPr marL="174625" indent="-174625" algn="l">
              <a:buFont typeface="Wingdings" pitchFamily="2" charset="2"/>
              <a:buChar char="Ø"/>
            </a:pPr>
            <a:r>
              <a:rPr lang="zh-CN" altLang="en-US" sz="1800" dirty="0">
                <a:ea typeface="黑体" pitchFamily="2" charset="-122"/>
              </a:rPr>
              <a:t>选题，还要考虑时间及篇幅。主要说明共哪些方面对于所研项目进行扩展。</a:t>
            </a:r>
            <a:endParaRPr lang="zh-CN" altLang="en-US" sz="1800" b="1" dirty="0">
              <a:solidFill>
                <a:srgbClr val="0000CC"/>
              </a:solidFill>
              <a:ea typeface="黑体" pitchFamily="2" charset="-122"/>
            </a:endParaRPr>
          </a:p>
        </p:txBody>
      </p:sp>
      <p:sp>
        <p:nvSpPr>
          <p:cNvPr id="36895" name="Rectangle 31"/>
          <p:cNvSpPr>
            <a:spLocks noChangeArrowheads="1"/>
          </p:cNvSpPr>
          <p:nvPr/>
        </p:nvSpPr>
        <p:spPr bwMode="auto">
          <a:xfrm>
            <a:off x="2267745" y="5993214"/>
            <a:ext cx="4824536" cy="369332"/>
          </a:xfrm>
          <a:prstGeom prst="rect">
            <a:avLst/>
          </a:prstGeom>
          <a:solidFill>
            <a:srgbClr val="F915DE"/>
          </a:solidFill>
          <a:ln w="9525">
            <a:solidFill>
              <a:srgbClr val="F915DE"/>
            </a:solidFill>
            <a:miter lim="800000"/>
            <a:headEnd/>
            <a:tailEnd/>
          </a:ln>
          <a:effectLst>
            <a:prstShdw prst="shdw17" dist="17961" dir="2700000">
              <a:srgbClr val="1F3D99"/>
            </a:prstShdw>
          </a:effectLst>
        </p:spPr>
        <p:txBody>
          <a:bodyPr wrap="square" anchor="ctr">
            <a:spAutoFit/>
          </a:bodyPr>
          <a:lstStyle/>
          <a:p>
            <a:pPr algn="l"/>
            <a:r>
              <a:rPr lang="zh-CN" altLang="en-US" dirty="0">
                <a:solidFill>
                  <a:schemeClr val="bg1"/>
                </a:solidFill>
                <a:latin typeface="黑体" pitchFamily="2" charset="-122"/>
                <a:ea typeface="黑体" pitchFamily="2" charset="-122"/>
              </a:rPr>
              <a:t>正确的态度：既要量力而行，又要尽力而为。</a:t>
            </a:r>
          </a:p>
        </p:txBody>
      </p:sp>
      <p:sp>
        <p:nvSpPr>
          <p:cNvPr id="33" name="Text Box 5"/>
          <p:cNvSpPr txBox="1">
            <a:spLocks noChangeArrowheads="1"/>
          </p:cNvSpPr>
          <p:nvPr/>
        </p:nvSpPr>
        <p:spPr bwMode="auto">
          <a:xfrm>
            <a:off x="179388" y="115888"/>
            <a:ext cx="5184775" cy="585787"/>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rgbClr val="0000CC"/>
                </a:solidFill>
                <a:ea typeface="黑体" pitchFamily="2" charset="-122"/>
              </a:rPr>
              <a:t>二、科研选课的基本原则</a:t>
            </a:r>
          </a:p>
        </p:txBody>
      </p:sp>
      <p:sp>
        <p:nvSpPr>
          <p:cNvPr id="34" name="PubOvalCallout"/>
          <p:cNvSpPr>
            <a:spLocks noEditPoints="1" noChangeArrowheads="1"/>
          </p:cNvSpPr>
          <p:nvPr/>
        </p:nvSpPr>
        <p:spPr bwMode="auto">
          <a:xfrm>
            <a:off x="2411413" y="836613"/>
            <a:ext cx="3733800" cy="1063625"/>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FFCC99"/>
          </a:solidFill>
          <a:ln w="9525">
            <a:solidFill>
              <a:srgbClr val="000000"/>
            </a:solidFill>
            <a:miter lim="800000"/>
            <a:headEnd/>
            <a:tailEnd/>
          </a:ln>
          <a:effectLst>
            <a:outerShdw dist="107763" dir="2700000" algn="ctr" rotWithShape="0">
              <a:srgbClr val="808080"/>
            </a:outerShdw>
          </a:effectLst>
        </p:spPr>
        <p:txBody>
          <a:bodyPr/>
          <a:lstStyle/>
          <a:p>
            <a:pPr>
              <a:buFontTx/>
              <a:buNone/>
              <a:defRPr/>
            </a:pPr>
            <a:r>
              <a:rPr lang="zh-CN" altLang="en-US" sz="2800" b="1" dirty="0">
                <a:solidFill>
                  <a:srgbClr val="0000CC"/>
                </a:solidFill>
                <a:latin typeface="Times New Roman" pitchFamily="18" charset="0"/>
                <a:ea typeface="楷体_GB2312" pitchFamily="49" charset="-122"/>
              </a:rPr>
              <a:t>4、可行性原则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500" fill="hold"/>
                                        <p:tgtEl>
                                          <p:spTgt spid="36866"/>
                                        </p:tgtEl>
                                        <p:attrNameLst>
                                          <p:attrName>ppt_w</p:attrName>
                                        </p:attrNameLst>
                                      </p:cBhvr>
                                      <p:tavLst>
                                        <p:tav tm="0">
                                          <p:val>
                                            <p:fltVal val="0"/>
                                          </p:val>
                                        </p:tav>
                                        <p:tav tm="100000">
                                          <p:val>
                                            <p:strVal val="#ppt_w"/>
                                          </p:val>
                                        </p:tav>
                                      </p:tavLst>
                                    </p:anim>
                                    <p:anim calcmode="lin" valueType="num">
                                      <p:cBhvr>
                                        <p:cTn id="8" dur="500" fill="hold"/>
                                        <p:tgtEl>
                                          <p:spTgt spid="36866"/>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6867"/>
                                        </p:tgtEl>
                                        <p:attrNameLst>
                                          <p:attrName>style.visibility</p:attrName>
                                        </p:attrNameLst>
                                      </p:cBhvr>
                                      <p:to>
                                        <p:strVal val="visible"/>
                                      </p:to>
                                    </p:set>
                                    <p:anim calcmode="lin" valueType="num">
                                      <p:cBhvr>
                                        <p:cTn id="11" dur="500" fill="hold"/>
                                        <p:tgtEl>
                                          <p:spTgt spid="36867"/>
                                        </p:tgtEl>
                                        <p:attrNameLst>
                                          <p:attrName>ppt_w</p:attrName>
                                        </p:attrNameLst>
                                      </p:cBhvr>
                                      <p:tavLst>
                                        <p:tav tm="0">
                                          <p:val>
                                            <p:fltVal val="0"/>
                                          </p:val>
                                        </p:tav>
                                        <p:tav tm="100000">
                                          <p:val>
                                            <p:strVal val="#ppt_w"/>
                                          </p:val>
                                        </p:tav>
                                      </p:tavLst>
                                    </p:anim>
                                    <p:anim calcmode="lin" valueType="num">
                                      <p:cBhvr>
                                        <p:cTn id="12" dur="500" fill="hold"/>
                                        <p:tgtEl>
                                          <p:spTgt spid="36867"/>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36868"/>
                                        </p:tgtEl>
                                        <p:attrNameLst>
                                          <p:attrName>style.visibility</p:attrName>
                                        </p:attrNameLst>
                                      </p:cBhvr>
                                      <p:to>
                                        <p:strVal val="visible"/>
                                      </p:to>
                                    </p:set>
                                    <p:anim calcmode="lin" valueType="num">
                                      <p:cBhvr>
                                        <p:cTn id="15" dur="500" fill="hold"/>
                                        <p:tgtEl>
                                          <p:spTgt spid="36868"/>
                                        </p:tgtEl>
                                        <p:attrNameLst>
                                          <p:attrName>ppt_w</p:attrName>
                                        </p:attrNameLst>
                                      </p:cBhvr>
                                      <p:tavLst>
                                        <p:tav tm="0">
                                          <p:val>
                                            <p:fltVal val="0"/>
                                          </p:val>
                                        </p:tav>
                                        <p:tav tm="100000">
                                          <p:val>
                                            <p:strVal val="#ppt_w"/>
                                          </p:val>
                                        </p:tav>
                                      </p:tavLst>
                                    </p:anim>
                                    <p:anim calcmode="lin" valueType="num">
                                      <p:cBhvr>
                                        <p:cTn id="16" dur="500" fill="hold"/>
                                        <p:tgtEl>
                                          <p:spTgt spid="36868"/>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p:cTn id="19" dur="500" fill="hold"/>
                                        <p:tgtEl>
                                          <p:spTgt spid="36869"/>
                                        </p:tgtEl>
                                        <p:attrNameLst>
                                          <p:attrName>ppt_w</p:attrName>
                                        </p:attrNameLst>
                                      </p:cBhvr>
                                      <p:tavLst>
                                        <p:tav tm="0">
                                          <p:val>
                                            <p:fltVal val="0"/>
                                          </p:val>
                                        </p:tav>
                                        <p:tav tm="100000">
                                          <p:val>
                                            <p:strVal val="#ppt_w"/>
                                          </p:val>
                                        </p:tav>
                                      </p:tavLst>
                                    </p:anim>
                                    <p:anim calcmode="lin" valueType="num">
                                      <p:cBhvr>
                                        <p:cTn id="20" dur="500" fill="hold"/>
                                        <p:tgtEl>
                                          <p:spTgt spid="36869"/>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36870"/>
                                        </p:tgtEl>
                                        <p:attrNameLst>
                                          <p:attrName>style.visibility</p:attrName>
                                        </p:attrNameLst>
                                      </p:cBhvr>
                                      <p:to>
                                        <p:strVal val="visible"/>
                                      </p:to>
                                    </p:set>
                                    <p:anim calcmode="lin" valueType="num">
                                      <p:cBhvr>
                                        <p:cTn id="23" dur="500" fill="hold"/>
                                        <p:tgtEl>
                                          <p:spTgt spid="36870"/>
                                        </p:tgtEl>
                                        <p:attrNameLst>
                                          <p:attrName>ppt_w</p:attrName>
                                        </p:attrNameLst>
                                      </p:cBhvr>
                                      <p:tavLst>
                                        <p:tav tm="0">
                                          <p:val>
                                            <p:fltVal val="0"/>
                                          </p:val>
                                        </p:tav>
                                        <p:tav tm="100000">
                                          <p:val>
                                            <p:strVal val="#ppt_w"/>
                                          </p:val>
                                        </p:tav>
                                      </p:tavLst>
                                    </p:anim>
                                    <p:anim calcmode="lin" valueType="num">
                                      <p:cBhvr>
                                        <p:cTn id="24" dur="500" fill="hold"/>
                                        <p:tgtEl>
                                          <p:spTgt spid="36870"/>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36871"/>
                                        </p:tgtEl>
                                        <p:attrNameLst>
                                          <p:attrName>style.visibility</p:attrName>
                                        </p:attrNameLst>
                                      </p:cBhvr>
                                      <p:to>
                                        <p:strVal val="visible"/>
                                      </p:to>
                                    </p:set>
                                    <p:anim calcmode="lin" valueType="num">
                                      <p:cBhvr>
                                        <p:cTn id="27" dur="500" fill="hold"/>
                                        <p:tgtEl>
                                          <p:spTgt spid="36871"/>
                                        </p:tgtEl>
                                        <p:attrNameLst>
                                          <p:attrName>ppt_w</p:attrName>
                                        </p:attrNameLst>
                                      </p:cBhvr>
                                      <p:tavLst>
                                        <p:tav tm="0">
                                          <p:val>
                                            <p:fltVal val="0"/>
                                          </p:val>
                                        </p:tav>
                                        <p:tav tm="100000">
                                          <p:val>
                                            <p:strVal val="#ppt_w"/>
                                          </p:val>
                                        </p:tav>
                                      </p:tavLst>
                                    </p:anim>
                                    <p:anim calcmode="lin" valueType="num">
                                      <p:cBhvr>
                                        <p:cTn id="28" dur="500" fill="hold"/>
                                        <p:tgtEl>
                                          <p:spTgt spid="36871"/>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36877"/>
                                        </p:tgtEl>
                                        <p:attrNameLst>
                                          <p:attrName>style.visibility</p:attrName>
                                        </p:attrNameLst>
                                      </p:cBhvr>
                                      <p:to>
                                        <p:strVal val="visible"/>
                                      </p:to>
                                    </p:set>
                                    <p:anim calcmode="lin" valueType="num">
                                      <p:cBhvr>
                                        <p:cTn id="35" dur="500" fill="hold"/>
                                        <p:tgtEl>
                                          <p:spTgt spid="36877"/>
                                        </p:tgtEl>
                                        <p:attrNameLst>
                                          <p:attrName>ppt_w</p:attrName>
                                        </p:attrNameLst>
                                      </p:cBhvr>
                                      <p:tavLst>
                                        <p:tav tm="0">
                                          <p:val>
                                            <p:fltVal val="0"/>
                                          </p:val>
                                        </p:tav>
                                        <p:tav tm="100000">
                                          <p:val>
                                            <p:strVal val="#ppt_w"/>
                                          </p:val>
                                        </p:tav>
                                      </p:tavLst>
                                    </p:anim>
                                    <p:anim calcmode="lin" valueType="num">
                                      <p:cBhvr>
                                        <p:cTn id="36" dur="500" fill="hold"/>
                                        <p:tgtEl>
                                          <p:spTgt spid="36877"/>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36878"/>
                                        </p:tgtEl>
                                        <p:attrNameLst>
                                          <p:attrName>style.visibility</p:attrName>
                                        </p:attrNameLst>
                                      </p:cBhvr>
                                      <p:to>
                                        <p:strVal val="visible"/>
                                      </p:to>
                                    </p:set>
                                    <p:anim calcmode="lin" valueType="num">
                                      <p:cBhvr>
                                        <p:cTn id="39" dur="500" fill="hold"/>
                                        <p:tgtEl>
                                          <p:spTgt spid="36878"/>
                                        </p:tgtEl>
                                        <p:attrNameLst>
                                          <p:attrName>ppt_w</p:attrName>
                                        </p:attrNameLst>
                                      </p:cBhvr>
                                      <p:tavLst>
                                        <p:tav tm="0">
                                          <p:val>
                                            <p:fltVal val="0"/>
                                          </p:val>
                                        </p:tav>
                                        <p:tav tm="100000">
                                          <p:val>
                                            <p:strVal val="#ppt_w"/>
                                          </p:val>
                                        </p:tav>
                                      </p:tavLst>
                                    </p:anim>
                                    <p:anim calcmode="lin" valueType="num">
                                      <p:cBhvr>
                                        <p:cTn id="40" dur="500" fill="hold"/>
                                        <p:tgtEl>
                                          <p:spTgt spid="36878"/>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36879"/>
                                        </p:tgtEl>
                                        <p:attrNameLst>
                                          <p:attrName>style.visibility</p:attrName>
                                        </p:attrNameLst>
                                      </p:cBhvr>
                                      <p:to>
                                        <p:strVal val="visible"/>
                                      </p:to>
                                    </p:set>
                                    <p:anim calcmode="lin" valueType="num">
                                      <p:cBhvr>
                                        <p:cTn id="43" dur="500" fill="hold"/>
                                        <p:tgtEl>
                                          <p:spTgt spid="36879"/>
                                        </p:tgtEl>
                                        <p:attrNameLst>
                                          <p:attrName>ppt_w</p:attrName>
                                        </p:attrNameLst>
                                      </p:cBhvr>
                                      <p:tavLst>
                                        <p:tav tm="0">
                                          <p:val>
                                            <p:fltVal val="0"/>
                                          </p:val>
                                        </p:tav>
                                        <p:tav tm="100000">
                                          <p:val>
                                            <p:strVal val="#ppt_w"/>
                                          </p:val>
                                        </p:tav>
                                      </p:tavLst>
                                    </p:anim>
                                    <p:anim calcmode="lin" valueType="num">
                                      <p:cBhvr>
                                        <p:cTn id="44" dur="500" fill="hold"/>
                                        <p:tgtEl>
                                          <p:spTgt spid="36879"/>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36880"/>
                                        </p:tgtEl>
                                        <p:attrNameLst>
                                          <p:attrName>style.visibility</p:attrName>
                                        </p:attrNameLst>
                                      </p:cBhvr>
                                      <p:to>
                                        <p:strVal val="visible"/>
                                      </p:to>
                                    </p:set>
                                    <p:anim calcmode="lin" valueType="num">
                                      <p:cBhvr>
                                        <p:cTn id="47" dur="500" fill="hold"/>
                                        <p:tgtEl>
                                          <p:spTgt spid="36880"/>
                                        </p:tgtEl>
                                        <p:attrNameLst>
                                          <p:attrName>ppt_w</p:attrName>
                                        </p:attrNameLst>
                                      </p:cBhvr>
                                      <p:tavLst>
                                        <p:tav tm="0">
                                          <p:val>
                                            <p:fltVal val="0"/>
                                          </p:val>
                                        </p:tav>
                                        <p:tav tm="100000">
                                          <p:val>
                                            <p:strVal val="#ppt_w"/>
                                          </p:val>
                                        </p:tav>
                                      </p:tavLst>
                                    </p:anim>
                                    <p:anim calcmode="lin" valueType="num">
                                      <p:cBhvr>
                                        <p:cTn id="48" dur="500" fill="hold"/>
                                        <p:tgtEl>
                                          <p:spTgt spid="36880"/>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36881"/>
                                        </p:tgtEl>
                                        <p:attrNameLst>
                                          <p:attrName>style.visibility</p:attrName>
                                        </p:attrNameLst>
                                      </p:cBhvr>
                                      <p:to>
                                        <p:strVal val="visible"/>
                                      </p:to>
                                    </p:set>
                                    <p:anim calcmode="lin" valueType="num">
                                      <p:cBhvr>
                                        <p:cTn id="51" dur="500" fill="hold"/>
                                        <p:tgtEl>
                                          <p:spTgt spid="36881"/>
                                        </p:tgtEl>
                                        <p:attrNameLst>
                                          <p:attrName>ppt_w</p:attrName>
                                        </p:attrNameLst>
                                      </p:cBhvr>
                                      <p:tavLst>
                                        <p:tav tm="0">
                                          <p:val>
                                            <p:fltVal val="0"/>
                                          </p:val>
                                        </p:tav>
                                        <p:tav tm="100000">
                                          <p:val>
                                            <p:strVal val="#ppt_w"/>
                                          </p:val>
                                        </p:tav>
                                      </p:tavLst>
                                    </p:anim>
                                    <p:anim calcmode="lin" valueType="num">
                                      <p:cBhvr>
                                        <p:cTn id="52" dur="500" fill="hold"/>
                                        <p:tgtEl>
                                          <p:spTgt spid="36881"/>
                                        </p:tgtEl>
                                        <p:attrNameLst>
                                          <p:attrName>ppt_h</p:attrName>
                                        </p:attrNameLst>
                                      </p:cBhvr>
                                      <p:tavLst>
                                        <p:tav tm="0">
                                          <p:val>
                                            <p:strVal val="#ppt_h"/>
                                          </p:val>
                                        </p:tav>
                                        <p:tav tm="100000">
                                          <p:val>
                                            <p:strVal val="#ppt_h"/>
                                          </p:val>
                                        </p:tav>
                                      </p:tavLst>
                                    </p:anim>
                                  </p:childTnLst>
                                </p:cTn>
                              </p:par>
                              <p:par>
                                <p:cTn id="53" presetID="17" presetClass="entr" presetSubtype="10" fill="hold"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fltVal val="0"/>
                                          </p:val>
                                        </p:tav>
                                        <p:tav tm="100000">
                                          <p:val>
                                            <p:strVal val="#ppt_w"/>
                                          </p:val>
                                        </p:tav>
                                      </p:tavLst>
                                    </p:anim>
                                    <p:anim calcmode="lin" valueType="num">
                                      <p:cBhvr>
                                        <p:cTn id="56" dur="500" fill="hold"/>
                                        <p:tgtEl>
                                          <p:spTgt spid="3"/>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0"/>
                                  </p:stCondLst>
                                  <p:childTnLst>
                                    <p:set>
                                      <p:cBhvr>
                                        <p:cTn id="58" dur="1" fill="hold">
                                          <p:stCondLst>
                                            <p:cond delay="0"/>
                                          </p:stCondLst>
                                        </p:cTn>
                                        <p:tgtEl>
                                          <p:spTgt spid="36887"/>
                                        </p:tgtEl>
                                        <p:attrNameLst>
                                          <p:attrName>style.visibility</p:attrName>
                                        </p:attrNameLst>
                                      </p:cBhvr>
                                      <p:to>
                                        <p:strVal val="visible"/>
                                      </p:to>
                                    </p:set>
                                    <p:anim calcmode="lin" valueType="num">
                                      <p:cBhvr>
                                        <p:cTn id="59" dur="500" fill="hold"/>
                                        <p:tgtEl>
                                          <p:spTgt spid="36887"/>
                                        </p:tgtEl>
                                        <p:attrNameLst>
                                          <p:attrName>ppt_w</p:attrName>
                                        </p:attrNameLst>
                                      </p:cBhvr>
                                      <p:tavLst>
                                        <p:tav tm="0">
                                          <p:val>
                                            <p:fltVal val="0"/>
                                          </p:val>
                                        </p:tav>
                                        <p:tav tm="100000">
                                          <p:val>
                                            <p:strVal val="#ppt_w"/>
                                          </p:val>
                                        </p:tav>
                                      </p:tavLst>
                                    </p:anim>
                                    <p:anim calcmode="lin" valueType="num">
                                      <p:cBhvr>
                                        <p:cTn id="60" dur="500" fill="hold"/>
                                        <p:tgtEl>
                                          <p:spTgt spid="36887"/>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0"/>
                                  </p:stCondLst>
                                  <p:childTnLst>
                                    <p:set>
                                      <p:cBhvr>
                                        <p:cTn id="62" dur="1" fill="hold">
                                          <p:stCondLst>
                                            <p:cond delay="0"/>
                                          </p:stCondLst>
                                        </p:cTn>
                                        <p:tgtEl>
                                          <p:spTgt spid="36888"/>
                                        </p:tgtEl>
                                        <p:attrNameLst>
                                          <p:attrName>style.visibility</p:attrName>
                                        </p:attrNameLst>
                                      </p:cBhvr>
                                      <p:to>
                                        <p:strVal val="visible"/>
                                      </p:to>
                                    </p:set>
                                    <p:anim calcmode="lin" valueType="num">
                                      <p:cBhvr>
                                        <p:cTn id="63" dur="500" fill="hold"/>
                                        <p:tgtEl>
                                          <p:spTgt spid="36888"/>
                                        </p:tgtEl>
                                        <p:attrNameLst>
                                          <p:attrName>ppt_w</p:attrName>
                                        </p:attrNameLst>
                                      </p:cBhvr>
                                      <p:tavLst>
                                        <p:tav tm="0">
                                          <p:val>
                                            <p:fltVal val="0"/>
                                          </p:val>
                                        </p:tav>
                                        <p:tav tm="100000">
                                          <p:val>
                                            <p:strVal val="#ppt_w"/>
                                          </p:val>
                                        </p:tav>
                                      </p:tavLst>
                                    </p:anim>
                                    <p:anim calcmode="lin" valueType="num">
                                      <p:cBhvr>
                                        <p:cTn id="64" dur="500" fill="hold"/>
                                        <p:tgtEl>
                                          <p:spTgt spid="36888"/>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0"/>
                                  </p:stCondLst>
                                  <p:childTnLst>
                                    <p:set>
                                      <p:cBhvr>
                                        <p:cTn id="66" dur="1" fill="hold">
                                          <p:stCondLst>
                                            <p:cond delay="0"/>
                                          </p:stCondLst>
                                        </p:cTn>
                                        <p:tgtEl>
                                          <p:spTgt spid="36889"/>
                                        </p:tgtEl>
                                        <p:attrNameLst>
                                          <p:attrName>style.visibility</p:attrName>
                                        </p:attrNameLst>
                                      </p:cBhvr>
                                      <p:to>
                                        <p:strVal val="visible"/>
                                      </p:to>
                                    </p:set>
                                    <p:anim calcmode="lin" valueType="num">
                                      <p:cBhvr>
                                        <p:cTn id="67" dur="500" fill="hold"/>
                                        <p:tgtEl>
                                          <p:spTgt spid="36889"/>
                                        </p:tgtEl>
                                        <p:attrNameLst>
                                          <p:attrName>ppt_w</p:attrName>
                                        </p:attrNameLst>
                                      </p:cBhvr>
                                      <p:tavLst>
                                        <p:tav tm="0">
                                          <p:val>
                                            <p:fltVal val="0"/>
                                          </p:val>
                                        </p:tav>
                                        <p:tav tm="100000">
                                          <p:val>
                                            <p:strVal val="#ppt_w"/>
                                          </p:val>
                                        </p:tav>
                                      </p:tavLst>
                                    </p:anim>
                                    <p:anim calcmode="lin" valueType="num">
                                      <p:cBhvr>
                                        <p:cTn id="68" dur="500" fill="hold"/>
                                        <p:tgtEl>
                                          <p:spTgt spid="36889"/>
                                        </p:tgtEl>
                                        <p:attrNameLst>
                                          <p:attrName>ppt_h</p:attrName>
                                        </p:attrNameLst>
                                      </p:cBhvr>
                                      <p:tavLst>
                                        <p:tav tm="0">
                                          <p:val>
                                            <p:strVal val="#ppt_h"/>
                                          </p:val>
                                        </p:tav>
                                        <p:tav tm="100000">
                                          <p:val>
                                            <p:strVal val="#ppt_h"/>
                                          </p:val>
                                        </p:tav>
                                      </p:tavLst>
                                    </p:anim>
                                  </p:childTnLst>
                                </p:cTn>
                              </p:par>
                              <p:par>
                                <p:cTn id="69" presetID="17" presetClass="entr" presetSubtype="10" fill="hold" grpId="0" nodeType="withEffect">
                                  <p:stCondLst>
                                    <p:cond delay="0"/>
                                  </p:stCondLst>
                                  <p:childTnLst>
                                    <p:set>
                                      <p:cBhvr>
                                        <p:cTn id="70" dur="1" fill="hold">
                                          <p:stCondLst>
                                            <p:cond delay="0"/>
                                          </p:stCondLst>
                                        </p:cTn>
                                        <p:tgtEl>
                                          <p:spTgt spid="36890"/>
                                        </p:tgtEl>
                                        <p:attrNameLst>
                                          <p:attrName>style.visibility</p:attrName>
                                        </p:attrNameLst>
                                      </p:cBhvr>
                                      <p:to>
                                        <p:strVal val="visible"/>
                                      </p:to>
                                    </p:set>
                                    <p:anim calcmode="lin" valueType="num">
                                      <p:cBhvr>
                                        <p:cTn id="71" dur="500" fill="hold"/>
                                        <p:tgtEl>
                                          <p:spTgt spid="36890"/>
                                        </p:tgtEl>
                                        <p:attrNameLst>
                                          <p:attrName>ppt_w</p:attrName>
                                        </p:attrNameLst>
                                      </p:cBhvr>
                                      <p:tavLst>
                                        <p:tav tm="0">
                                          <p:val>
                                            <p:fltVal val="0"/>
                                          </p:val>
                                        </p:tav>
                                        <p:tav tm="100000">
                                          <p:val>
                                            <p:strVal val="#ppt_w"/>
                                          </p:val>
                                        </p:tav>
                                      </p:tavLst>
                                    </p:anim>
                                    <p:anim calcmode="lin" valueType="num">
                                      <p:cBhvr>
                                        <p:cTn id="72" dur="500" fill="hold"/>
                                        <p:tgtEl>
                                          <p:spTgt spid="36890"/>
                                        </p:tgtEl>
                                        <p:attrNameLst>
                                          <p:attrName>ppt_h</p:attrName>
                                        </p:attrNameLst>
                                      </p:cBhvr>
                                      <p:tavLst>
                                        <p:tav tm="0">
                                          <p:val>
                                            <p:strVal val="#ppt_h"/>
                                          </p:val>
                                        </p:tav>
                                        <p:tav tm="100000">
                                          <p:val>
                                            <p:strVal val="#ppt_h"/>
                                          </p:val>
                                        </p:tav>
                                      </p:tavLst>
                                    </p:anim>
                                  </p:childTnLst>
                                </p:cTn>
                              </p:par>
                              <p:par>
                                <p:cTn id="73" presetID="17" presetClass="entr" presetSubtype="10" fill="hold" grpId="0" nodeType="withEffect">
                                  <p:stCondLst>
                                    <p:cond delay="0"/>
                                  </p:stCondLst>
                                  <p:childTnLst>
                                    <p:set>
                                      <p:cBhvr>
                                        <p:cTn id="74" dur="1" fill="hold">
                                          <p:stCondLst>
                                            <p:cond delay="0"/>
                                          </p:stCondLst>
                                        </p:cTn>
                                        <p:tgtEl>
                                          <p:spTgt spid="36891"/>
                                        </p:tgtEl>
                                        <p:attrNameLst>
                                          <p:attrName>style.visibility</p:attrName>
                                        </p:attrNameLst>
                                      </p:cBhvr>
                                      <p:to>
                                        <p:strVal val="visible"/>
                                      </p:to>
                                    </p:set>
                                    <p:anim calcmode="lin" valueType="num">
                                      <p:cBhvr>
                                        <p:cTn id="75" dur="500" fill="hold"/>
                                        <p:tgtEl>
                                          <p:spTgt spid="36891"/>
                                        </p:tgtEl>
                                        <p:attrNameLst>
                                          <p:attrName>ppt_w</p:attrName>
                                        </p:attrNameLst>
                                      </p:cBhvr>
                                      <p:tavLst>
                                        <p:tav tm="0">
                                          <p:val>
                                            <p:fltVal val="0"/>
                                          </p:val>
                                        </p:tav>
                                        <p:tav tm="100000">
                                          <p:val>
                                            <p:strVal val="#ppt_w"/>
                                          </p:val>
                                        </p:tav>
                                      </p:tavLst>
                                    </p:anim>
                                    <p:anim calcmode="lin" valueType="num">
                                      <p:cBhvr>
                                        <p:cTn id="76" dur="500" fill="hold"/>
                                        <p:tgtEl>
                                          <p:spTgt spid="36891"/>
                                        </p:tgtEl>
                                        <p:attrNameLst>
                                          <p:attrName>ppt_h</p:attrName>
                                        </p:attrNameLst>
                                      </p:cBhvr>
                                      <p:tavLst>
                                        <p:tav tm="0">
                                          <p:val>
                                            <p:strVal val="#ppt_h"/>
                                          </p:val>
                                        </p:tav>
                                        <p:tav tm="100000">
                                          <p:val>
                                            <p:strVal val="#ppt_h"/>
                                          </p:val>
                                        </p:tav>
                                      </p:tavLst>
                                    </p:anim>
                                  </p:childTnLst>
                                </p:cTn>
                              </p:par>
                              <p:par>
                                <p:cTn id="77" presetID="17" presetClass="entr" presetSubtype="10" fill="hold" grpId="0" nodeType="withEffect">
                                  <p:stCondLst>
                                    <p:cond delay="0"/>
                                  </p:stCondLst>
                                  <p:childTnLst>
                                    <p:set>
                                      <p:cBhvr>
                                        <p:cTn id="78" dur="1" fill="hold">
                                          <p:stCondLst>
                                            <p:cond delay="0"/>
                                          </p:stCondLst>
                                        </p:cTn>
                                        <p:tgtEl>
                                          <p:spTgt spid="36895"/>
                                        </p:tgtEl>
                                        <p:attrNameLst>
                                          <p:attrName>style.visibility</p:attrName>
                                        </p:attrNameLst>
                                      </p:cBhvr>
                                      <p:to>
                                        <p:strVal val="visible"/>
                                      </p:to>
                                    </p:set>
                                    <p:anim calcmode="lin" valueType="num">
                                      <p:cBhvr>
                                        <p:cTn id="79" dur="500" fill="hold"/>
                                        <p:tgtEl>
                                          <p:spTgt spid="36895"/>
                                        </p:tgtEl>
                                        <p:attrNameLst>
                                          <p:attrName>ppt_w</p:attrName>
                                        </p:attrNameLst>
                                      </p:cBhvr>
                                      <p:tavLst>
                                        <p:tav tm="0">
                                          <p:val>
                                            <p:fltVal val="0"/>
                                          </p:val>
                                        </p:tav>
                                        <p:tav tm="100000">
                                          <p:val>
                                            <p:strVal val="#ppt_w"/>
                                          </p:val>
                                        </p:tav>
                                      </p:tavLst>
                                    </p:anim>
                                    <p:anim calcmode="lin" valueType="num">
                                      <p:cBhvr>
                                        <p:cTn id="80" dur="500" fill="hold"/>
                                        <p:tgtEl>
                                          <p:spTgt spid="3689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P spid="36867" grpId="0" animBg="1"/>
      <p:bldP spid="36868" grpId="0" animBg="1"/>
      <p:bldP spid="36869" grpId="0" animBg="1"/>
      <p:bldP spid="36870" grpId="0" animBg="1"/>
      <p:bldP spid="36871" grpId="0" animBg="1"/>
      <p:bldP spid="36877" grpId="0" animBg="1"/>
      <p:bldP spid="36878" grpId="0" animBg="1"/>
      <p:bldP spid="36879" grpId="0" animBg="1"/>
      <p:bldP spid="36880" grpId="0" animBg="1"/>
      <p:bldP spid="36881" grpId="0" animBg="1"/>
      <p:bldP spid="36887" grpId="0"/>
      <p:bldP spid="36888" grpId="0"/>
      <p:bldP spid="36889" grpId="0" animBg="1"/>
      <p:bldP spid="36890" grpId="0" animBg="1"/>
      <p:bldP spid="36891" grpId="0" animBg="1"/>
      <p:bldP spid="3689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
        <p:nvSpPr>
          <p:cNvPr id="4" name="AutoShape 7"/>
          <p:cNvSpPr>
            <a:spLocks noChangeArrowheads="1"/>
          </p:cNvSpPr>
          <p:nvPr/>
        </p:nvSpPr>
        <p:spPr bwMode="auto">
          <a:xfrm>
            <a:off x="827584" y="1700808"/>
            <a:ext cx="8064896" cy="3672408"/>
          </a:xfrm>
          <a:prstGeom prst="roundRect">
            <a:avLst>
              <a:gd name="adj" fmla="val 10889"/>
            </a:avLst>
          </a:prstGeom>
          <a:gradFill rotWithShape="1">
            <a:gsLst>
              <a:gs pos="0">
                <a:schemeClr val="accent1"/>
              </a:gs>
              <a:gs pos="100000">
                <a:schemeClr val="accent1">
                  <a:gamma/>
                  <a:tint val="21176"/>
                  <a:invGamma/>
                </a:schemeClr>
              </a:gs>
            </a:gsLst>
            <a:lin ang="0" scaled="1"/>
          </a:gradFill>
          <a:ln w="9525">
            <a:noFill/>
            <a:round/>
            <a:headEnd/>
            <a:tailEnd/>
          </a:ln>
          <a:effectLst/>
        </p:spPr>
        <p:txBody>
          <a:bodyPr wrap="none" anchor="ctr"/>
          <a:lstStyle/>
          <a:p>
            <a:pPr>
              <a:lnSpc>
                <a:spcPct val="150000"/>
              </a:lnSpc>
              <a:spcBef>
                <a:spcPct val="0"/>
              </a:spcBef>
              <a:defRPr/>
            </a:pPr>
            <a:r>
              <a:rPr lang="zh-CN" altLang="en-US" sz="2400" b="1" dirty="0" smtClean="0">
                <a:solidFill>
                  <a:srgbClr val="F915DE"/>
                </a:solidFill>
                <a:latin typeface="方正小标宋简体" pitchFamily="65" charset="-122"/>
                <a:ea typeface="方正小标宋简体" pitchFamily="65" charset="-122"/>
              </a:rPr>
              <a:t>（一）突出选题“意义”</a:t>
            </a:r>
          </a:p>
          <a:p>
            <a:pPr marL="120650" indent="-120650">
              <a:lnSpc>
                <a:spcPct val="150000"/>
              </a:lnSpc>
              <a:buFontTx/>
              <a:buNone/>
              <a:defRPr/>
            </a:pPr>
            <a:r>
              <a:rPr lang="zh-CN" altLang="en-US" sz="2400" b="1" dirty="0" smtClean="0">
                <a:solidFill>
                  <a:srgbClr val="F915DE"/>
                </a:solidFill>
                <a:latin typeface="方正小标宋简体" pitchFamily="65" charset="-122"/>
                <a:ea typeface="方正小标宋简体" pitchFamily="65" charset="-122"/>
              </a:rPr>
              <a:t>（二）</a:t>
            </a:r>
            <a:r>
              <a:rPr lang="en-US" altLang="zh-CN" sz="2400" b="1" dirty="0" smtClean="0">
                <a:solidFill>
                  <a:srgbClr val="F915DE"/>
                </a:solidFill>
                <a:latin typeface="方正小标宋简体" pitchFamily="65" charset="-122"/>
                <a:ea typeface="方正小标宋简体" pitchFamily="65" charset="-122"/>
              </a:rPr>
              <a:t> “</a:t>
            </a:r>
            <a:r>
              <a:rPr lang="zh-CN" altLang="en-US" sz="2400" b="1" dirty="0" smtClean="0">
                <a:solidFill>
                  <a:srgbClr val="F915DE"/>
                </a:solidFill>
                <a:latin typeface="方正小标宋简体" pitchFamily="65" charset="-122"/>
                <a:ea typeface="方正小标宋简体" pitchFamily="65" charset="-122"/>
              </a:rPr>
              <a:t>口子”大小适当 </a:t>
            </a:r>
          </a:p>
          <a:p>
            <a:pPr>
              <a:lnSpc>
                <a:spcPct val="150000"/>
              </a:lnSpc>
              <a:spcBef>
                <a:spcPct val="0"/>
              </a:spcBef>
              <a:defRPr/>
            </a:pPr>
            <a:r>
              <a:rPr lang="zh-CN" altLang="en-US" sz="2400" b="1" dirty="0" smtClean="0">
                <a:solidFill>
                  <a:srgbClr val="F915DE"/>
                </a:solidFill>
                <a:latin typeface="方正小标宋简体" pitchFamily="65" charset="-122"/>
                <a:ea typeface="方正小标宋简体" pitchFamily="65" charset="-122"/>
              </a:rPr>
              <a:t>（三）善于利用课题指南 </a:t>
            </a:r>
          </a:p>
          <a:p>
            <a:pPr>
              <a:lnSpc>
                <a:spcPct val="150000"/>
              </a:lnSpc>
              <a:spcBef>
                <a:spcPct val="0"/>
              </a:spcBef>
              <a:defRPr/>
            </a:pPr>
            <a:r>
              <a:rPr lang="zh-CN" altLang="en-US" sz="2400" b="1" dirty="0" smtClean="0">
                <a:solidFill>
                  <a:srgbClr val="F915DE"/>
                </a:solidFill>
                <a:latin typeface="方正小标宋简体" pitchFamily="65" charset="-122"/>
                <a:ea typeface="方正小标宋简体" pitchFamily="65" charset="-122"/>
              </a:rPr>
              <a:t>（四）课题名称选择 </a:t>
            </a:r>
            <a:endParaRPr lang="en-US" altLang="zh-CN" sz="2400" b="1" dirty="0" smtClean="0">
              <a:solidFill>
                <a:srgbClr val="F915DE"/>
              </a:solidFill>
              <a:latin typeface="方正小标宋简体" pitchFamily="65" charset="-122"/>
              <a:ea typeface="方正小标宋简体" pitchFamily="65" charset="-122"/>
            </a:endParaRPr>
          </a:p>
          <a:p>
            <a:pPr>
              <a:lnSpc>
                <a:spcPct val="150000"/>
              </a:lnSpc>
              <a:spcBef>
                <a:spcPct val="0"/>
              </a:spcBef>
              <a:defRPr/>
            </a:pPr>
            <a:r>
              <a:rPr lang="en-US" altLang="zh-CN" sz="2400" b="1" dirty="0" smtClean="0">
                <a:solidFill>
                  <a:srgbClr val="F915DE"/>
                </a:solidFill>
                <a:latin typeface="方正小标宋简体" pitchFamily="65" charset="-122"/>
                <a:ea typeface="方正小标宋简体" pitchFamily="65" charset="-122"/>
              </a:rPr>
              <a:t> “</a:t>
            </a:r>
            <a:r>
              <a:rPr lang="zh-CN" altLang="en-US" sz="2400" b="1" dirty="0" smtClean="0">
                <a:solidFill>
                  <a:srgbClr val="F915DE"/>
                </a:solidFill>
                <a:latin typeface="方正小标宋简体" pitchFamily="65" charset="-122"/>
                <a:ea typeface="方正小标宋简体" pitchFamily="65" charset="-122"/>
              </a:rPr>
              <a:t>标题” 要科学规范，新颖醒目，准确体现全文核心。</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
        <p:nvSpPr>
          <p:cNvPr id="10" name="Rectangle 2"/>
          <p:cNvSpPr txBox="1">
            <a:spLocks noChangeArrowheads="1"/>
          </p:cNvSpPr>
          <p:nvPr/>
        </p:nvSpPr>
        <p:spPr bwMode="auto">
          <a:xfrm>
            <a:off x="0" y="4221163"/>
            <a:ext cx="2771775" cy="615950"/>
          </a:xfrm>
          <a:prstGeom prst="rect">
            <a:avLst/>
          </a:prstGeom>
          <a:noFill/>
          <a:ln w="9525">
            <a:noFill/>
            <a:miter lim="800000"/>
            <a:headEnd/>
            <a:tailEnd/>
          </a:ln>
        </p:spPr>
        <p:txBody>
          <a:bodyPr anchor="ctr"/>
          <a:lstStyle/>
          <a:p>
            <a:pPr algn="l" eaLnBrk="0" hangingPunct="0">
              <a:buFontTx/>
              <a:buNone/>
              <a:defRPr/>
            </a:pPr>
            <a:r>
              <a:rPr lang="en-US" altLang="zh-CN" sz="2800" b="1" kern="0" dirty="0">
                <a:solidFill>
                  <a:schemeClr val="accent2"/>
                </a:solidFill>
                <a:latin typeface="+mj-lt"/>
                <a:ea typeface="仿宋_GB2312" pitchFamily="49" charset="-122"/>
                <a:cs typeface="+mj-cs"/>
              </a:rPr>
              <a:t>■</a:t>
            </a:r>
            <a:r>
              <a:rPr lang="zh-CN" altLang="en-US" sz="2400" b="1" kern="0" dirty="0">
                <a:solidFill>
                  <a:srgbClr val="660066"/>
                </a:solidFill>
                <a:latin typeface="黑体" pitchFamily="2" charset="-122"/>
                <a:ea typeface="+mj-ea"/>
                <a:cs typeface="+mj-cs"/>
              </a:rPr>
              <a:t>何谓有意义？</a:t>
            </a:r>
          </a:p>
        </p:txBody>
      </p:sp>
      <p:sp>
        <p:nvSpPr>
          <p:cNvPr id="43015" name="AutoShape 3"/>
          <p:cNvSpPr>
            <a:spLocks noChangeArrowheads="1"/>
          </p:cNvSpPr>
          <p:nvPr/>
        </p:nvSpPr>
        <p:spPr bwMode="auto">
          <a:xfrm>
            <a:off x="0" y="1341438"/>
            <a:ext cx="2484438" cy="1827212"/>
          </a:xfrm>
          <a:prstGeom prst="rightArrow">
            <a:avLst>
              <a:gd name="adj1" fmla="val 62787"/>
              <a:gd name="adj2" fmla="val 41288"/>
            </a:avLst>
          </a:prstGeom>
          <a:solidFill>
            <a:srgbClr val="CCFFFF">
              <a:alpha val="50195"/>
            </a:srgbClr>
          </a:solidFill>
          <a:ln w="19050" cap="rnd">
            <a:solidFill>
              <a:schemeClr val="bg2"/>
            </a:solidFill>
            <a:prstDash val="sysDot"/>
            <a:miter lim="800000"/>
            <a:headEnd/>
            <a:tailEnd/>
          </a:ln>
        </p:spPr>
        <p:txBody>
          <a:bodyPr wrap="none" anchor="ctr"/>
          <a:lstStyle/>
          <a:p>
            <a:endParaRPr lang="zh-CN" altLang="en-US" sz="1800">
              <a:ea typeface="宋体" pitchFamily="2" charset="-122"/>
            </a:endParaRPr>
          </a:p>
        </p:txBody>
      </p:sp>
      <p:sp>
        <p:nvSpPr>
          <p:cNvPr id="43016" name="Text Box 6"/>
          <p:cNvSpPr txBox="1">
            <a:spLocks noChangeArrowheads="1"/>
          </p:cNvSpPr>
          <p:nvPr/>
        </p:nvSpPr>
        <p:spPr bwMode="auto">
          <a:xfrm>
            <a:off x="-1" y="1916113"/>
            <a:ext cx="3851921" cy="461665"/>
          </a:xfrm>
          <a:prstGeom prst="rect">
            <a:avLst/>
          </a:prstGeom>
          <a:solidFill>
            <a:srgbClr val="FFC000"/>
          </a:solidFill>
          <a:ln w="9525">
            <a:noFill/>
            <a:miter lim="800000"/>
            <a:headEnd/>
            <a:tailEnd/>
          </a:ln>
        </p:spPr>
        <p:txBody>
          <a:bodyPr wrap="square">
            <a:spAutoFit/>
          </a:bodyPr>
          <a:lstStyle/>
          <a:p>
            <a:r>
              <a:rPr lang="zh-CN" altLang="en-US" sz="2400" b="1" dirty="0" smtClean="0">
                <a:solidFill>
                  <a:srgbClr val="FF00FF"/>
                </a:solidFill>
                <a:latin typeface="黑体" pitchFamily="2" charset="-122"/>
                <a:ea typeface="黑体" pitchFamily="2" charset="-122"/>
                <a:sym typeface="Arial" pitchFamily="34" charset="0"/>
              </a:rPr>
              <a:t>（一）</a:t>
            </a:r>
            <a:r>
              <a:rPr lang="en-US" sz="2400" b="1" dirty="0" smtClean="0">
                <a:solidFill>
                  <a:srgbClr val="FF00FF"/>
                </a:solidFill>
                <a:latin typeface="黑体" pitchFamily="2" charset="-122"/>
                <a:ea typeface="黑体" pitchFamily="2" charset="-122"/>
                <a:sym typeface="Arial" pitchFamily="34" charset="0"/>
              </a:rPr>
              <a:t>突出选题“</a:t>
            </a:r>
            <a:r>
              <a:rPr lang="en-US" sz="2400" b="1" dirty="0">
                <a:solidFill>
                  <a:srgbClr val="FF00FF"/>
                </a:solidFill>
                <a:latin typeface="黑体" pitchFamily="2" charset="-122"/>
                <a:ea typeface="黑体" pitchFamily="2" charset="-122"/>
                <a:sym typeface="Arial" pitchFamily="34" charset="0"/>
              </a:rPr>
              <a:t>意义”</a:t>
            </a:r>
            <a:endParaRPr lang="zh-CN" altLang="en-US" sz="2400" b="1" dirty="0">
              <a:solidFill>
                <a:srgbClr val="FF00FF"/>
              </a:solidFill>
              <a:latin typeface="黑体" pitchFamily="2" charset="-122"/>
              <a:ea typeface="黑体" pitchFamily="2" charset="-122"/>
              <a:sym typeface="Arial" pitchFamily="34" charset="0"/>
            </a:endParaRPr>
          </a:p>
        </p:txBody>
      </p:sp>
      <p:sp>
        <p:nvSpPr>
          <p:cNvPr id="13" name="AutoShape 6"/>
          <p:cNvSpPr>
            <a:spLocks noChangeArrowheads="1"/>
          </p:cNvSpPr>
          <p:nvPr/>
        </p:nvSpPr>
        <p:spPr bwMode="auto">
          <a:xfrm>
            <a:off x="3707904" y="1556792"/>
            <a:ext cx="4968552" cy="1368152"/>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headEnd/>
            <a:tailEnd/>
          </a:ln>
          <a:effectLst/>
        </p:spPr>
        <p:txBody>
          <a:bodyPr anchor="ctr"/>
          <a:lstStyle/>
          <a:p>
            <a:pPr eaLnBrk="0" hangingPunct="0">
              <a:lnSpc>
                <a:spcPct val="130000"/>
              </a:lnSpc>
              <a:defRPr/>
            </a:pPr>
            <a:r>
              <a:rPr lang="zh-CN" altLang="en-US" b="1" dirty="0" smtClean="0">
                <a:solidFill>
                  <a:schemeClr val="bg1"/>
                </a:solidFill>
                <a:ea typeface="黑体" pitchFamily="2" charset="-122"/>
              </a:rPr>
              <a:t>所选择的论题必须是有意义的，并且尽可能是有较大意义或重大意义的。也就是说，能够期望从所选定的问题研究中，科学和社会能够获得较多的收益。</a:t>
            </a:r>
            <a:endParaRPr lang="zh-CN" altLang="en-US" b="1" dirty="0">
              <a:solidFill>
                <a:schemeClr val="bg1"/>
              </a:solidFill>
              <a:ea typeface="黑体" pitchFamily="2" charset="-122"/>
            </a:endParaRPr>
          </a:p>
        </p:txBody>
      </p:sp>
      <p:sp>
        <p:nvSpPr>
          <p:cNvPr id="14" name="AutoShape 6"/>
          <p:cNvSpPr>
            <a:spLocks noChangeArrowheads="1"/>
          </p:cNvSpPr>
          <p:nvPr/>
        </p:nvSpPr>
        <p:spPr bwMode="auto">
          <a:xfrm>
            <a:off x="2339752" y="3356992"/>
            <a:ext cx="6408712" cy="2232248"/>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headEnd/>
            <a:tailEnd/>
          </a:ln>
          <a:effectLst/>
        </p:spPr>
        <p:txBody>
          <a:bodyPr anchor="ctr"/>
          <a:lstStyle/>
          <a:p>
            <a:pPr eaLnBrk="0" hangingPunct="0">
              <a:lnSpc>
                <a:spcPct val="130000"/>
              </a:lnSpc>
              <a:defRPr/>
            </a:pPr>
            <a:r>
              <a:rPr lang="zh-CN" altLang="en-US" b="1" dirty="0" smtClean="0">
                <a:solidFill>
                  <a:schemeClr val="bg1"/>
                </a:solidFill>
                <a:ea typeface="黑体" pitchFamily="2" charset="-122"/>
              </a:rPr>
              <a:t>①对学科建设有意义</a:t>
            </a:r>
            <a:r>
              <a:rPr lang="en-US" altLang="zh-CN" b="1" dirty="0" smtClean="0">
                <a:solidFill>
                  <a:schemeClr val="bg1"/>
                </a:solidFill>
                <a:ea typeface="黑体" pitchFamily="2" charset="-122"/>
              </a:rPr>
              <a:t>——</a:t>
            </a:r>
            <a:r>
              <a:rPr lang="zh-CN" altLang="en-US" b="1" dirty="0" smtClean="0">
                <a:solidFill>
                  <a:schemeClr val="bg1"/>
                </a:solidFill>
                <a:ea typeface="黑体" pitchFamily="2" charset="-122"/>
              </a:rPr>
              <a:t>填补空白点、薄弱环节，完善有关研究；</a:t>
            </a:r>
          </a:p>
          <a:p>
            <a:pPr eaLnBrk="0" hangingPunct="0">
              <a:lnSpc>
                <a:spcPct val="130000"/>
              </a:lnSpc>
              <a:defRPr/>
            </a:pPr>
            <a:r>
              <a:rPr lang="zh-CN" altLang="en-US" b="1" dirty="0" smtClean="0">
                <a:solidFill>
                  <a:schemeClr val="bg1"/>
                </a:solidFill>
                <a:ea typeface="黑体" pitchFamily="2" charset="-122"/>
              </a:rPr>
              <a:t>     ☆   理论研究    学术研究</a:t>
            </a:r>
          </a:p>
          <a:p>
            <a:pPr eaLnBrk="0" hangingPunct="0">
              <a:lnSpc>
                <a:spcPct val="130000"/>
              </a:lnSpc>
              <a:defRPr/>
            </a:pPr>
            <a:r>
              <a:rPr lang="zh-CN" altLang="en-US" b="1" dirty="0" smtClean="0">
                <a:solidFill>
                  <a:schemeClr val="bg1"/>
                </a:solidFill>
                <a:ea typeface="黑体" pitchFamily="2" charset="-122"/>
              </a:rPr>
              <a:t>②对现实生活有意义</a:t>
            </a:r>
            <a:r>
              <a:rPr lang="en-US" altLang="zh-CN" b="1" dirty="0" smtClean="0">
                <a:solidFill>
                  <a:schemeClr val="bg1"/>
                </a:solidFill>
                <a:ea typeface="黑体" pitchFamily="2" charset="-122"/>
              </a:rPr>
              <a:t>——</a:t>
            </a:r>
            <a:r>
              <a:rPr lang="zh-CN" altLang="en-US" b="1" dirty="0" smtClean="0">
                <a:solidFill>
                  <a:schemeClr val="bg1"/>
                </a:solidFill>
                <a:ea typeface="黑体" pitchFamily="2" charset="-122"/>
              </a:rPr>
              <a:t>为解决经济社会发展中问题所必需</a:t>
            </a:r>
          </a:p>
          <a:p>
            <a:pPr eaLnBrk="0" hangingPunct="0">
              <a:lnSpc>
                <a:spcPct val="130000"/>
              </a:lnSpc>
              <a:defRPr/>
            </a:pPr>
            <a:r>
              <a:rPr lang="zh-CN" altLang="en-US" b="1" dirty="0" smtClean="0">
                <a:solidFill>
                  <a:schemeClr val="bg1"/>
                </a:solidFill>
                <a:ea typeface="黑体" pitchFamily="2" charset="-122"/>
              </a:rPr>
              <a:t>     ☆   应用研究   政策研究</a:t>
            </a:r>
            <a:endParaRPr lang="zh-CN" altLang="en-US" b="1" dirty="0">
              <a:solidFill>
                <a:schemeClr val="bg1"/>
              </a:solidFill>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73038" y="2598738"/>
            <a:ext cx="8755062" cy="3954462"/>
            <a:chOff x="22" y="0"/>
            <a:chExt cx="5515" cy="2491"/>
          </a:xfrm>
        </p:grpSpPr>
        <p:sp>
          <p:nvSpPr>
            <p:cNvPr id="44039" name="AutoShape 3"/>
            <p:cNvSpPr>
              <a:spLocks noChangeArrowheads="1"/>
            </p:cNvSpPr>
            <p:nvPr/>
          </p:nvSpPr>
          <p:spPr bwMode="auto">
            <a:xfrm>
              <a:off x="22" y="188"/>
              <a:ext cx="1728" cy="2149"/>
            </a:xfrm>
            <a:prstGeom prst="rightArrow">
              <a:avLst>
                <a:gd name="adj1" fmla="val 62787"/>
                <a:gd name="adj2" fmla="val 41259"/>
              </a:avLst>
            </a:prstGeom>
            <a:solidFill>
              <a:srgbClr val="CCFFFF">
                <a:alpha val="50195"/>
              </a:srgbClr>
            </a:solidFill>
            <a:ln w="19050" cap="rnd">
              <a:solidFill>
                <a:schemeClr val="bg2"/>
              </a:solidFill>
              <a:prstDash val="sysDot"/>
              <a:miter lim="800000"/>
              <a:headEnd/>
              <a:tailEnd/>
            </a:ln>
          </p:spPr>
          <p:txBody>
            <a:bodyPr wrap="none" anchor="ctr"/>
            <a:lstStyle/>
            <a:p>
              <a:endParaRPr lang="zh-CN" altLang="en-US" sz="1800">
                <a:ea typeface="宋体" pitchFamily="2" charset="-122"/>
              </a:endParaRPr>
            </a:p>
          </p:txBody>
        </p:sp>
        <p:sp>
          <p:nvSpPr>
            <p:cNvPr id="44040" name="AutoShape 4"/>
            <p:cNvSpPr>
              <a:spLocks noChangeArrowheads="1"/>
            </p:cNvSpPr>
            <p:nvPr/>
          </p:nvSpPr>
          <p:spPr bwMode="auto">
            <a:xfrm>
              <a:off x="1772" y="0"/>
              <a:ext cx="3765" cy="2291"/>
            </a:xfrm>
            <a:prstGeom prst="roundRect">
              <a:avLst>
                <a:gd name="adj" fmla="val 3481"/>
              </a:avLst>
            </a:prstGeom>
            <a:noFill/>
            <a:ln w="19050" cap="rnd">
              <a:solidFill>
                <a:schemeClr val="bg2"/>
              </a:solidFill>
              <a:prstDash val="sysDot"/>
              <a:round/>
              <a:headEnd/>
              <a:tailEnd/>
            </a:ln>
          </p:spPr>
          <p:txBody>
            <a:bodyPr wrap="none" anchor="ctr"/>
            <a:lstStyle/>
            <a:p>
              <a:endParaRPr lang="zh-CN" altLang="en-US"/>
            </a:p>
          </p:txBody>
        </p:sp>
        <p:sp>
          <p:nvSpPr>
            <p:cNvPr id="44041" name="Text Box 5"/>
            <p:cNvSpPr txBox="1">
              <a:spLocks noChangeArrowheads="1"/>
            </p:cNvSpPr>
            <p:nvPr/>
          </p:nvSpPr>
          <p:spPr bwMode="auto">
            <a:xfrm>
              <a:off x="117" y="841"/>
              <a:ext cx="1724" cy="601"/>
            </a:xfrm>
            <a:prstGeom prst="rect">
              <a:avLst/>
            </a:prstGeom>
            <a:solidFill>
              <a:srgbClr val="FFC000"/>
            </a:solidFill>
            <a:ln w="9525">
              <a:solidFill>
                <a:schemeClr val="accent2">
                  <a:lumMod val="20000"/>
                  <a:lumOff val="80000"/>
                </a:schemeClr>
              </a:solidFill>
              <a:miter lim="800000"/>
              <a:headEnd/>
              <a:tailEnd/>
            </a:ln>
          </p:spPr>
          <p:txBody>
            <a:bodyPr wrap="square">
              <a:spAutoFit/>
            </a:bodyPr>
            <a:lstStyle/>
            <a:p>
              <a:pPr marL="120650" indent="-120650" eaLnBrk="0" hangingPunct="0"/>
              <a:r>
                <a:rPr lang="zh-CN" altLang="en-US" sz="2800" b="1" dirty="0" smtClean="0">
                  <a:solidFill>
                    <a:srgbClr val="FF00FF"/>
                  </a:solidFill>
                  <a:ea typeface="黑体" pitchFamily="2" charset="-122"/>
                </a:rPr>
                <a:t>（二）“</a:t>
              </a:r>
              <a:r>
                <a:rPr lang="zh-CN" altLang="en-US" sz="2800" b="1" dirty="0">
                  <a:solidFill>
                    <a:srgbClr val="FF00FF"/>
                  </a:solidFill>
                  <a:ea typeface="黑体" pitchFamily="2" charset="-122"/>
                </a:rPr>
                <a:t>口子</a:t>
              </a:r>
              <a:r>
                <a:rPr lang="zh-CN" altLang="en-US" sz="2800" b="1" dirty="0" smtClean="0">
                  <a:solidFill>
                    <a:srgbClr val="FF00FF"/>
                  </a:solidFill>
                  <a:ea typeface="黑体" pitchFamily="2" charset="-122"/>
                </a:rPr>
                <a:t>”大</a:t>
              </a:r>
              <a:r>
                <a:rPr lang="zh-CN" altLang="en-US" sz="2800" b="1" dirty="0">
                  <a:solidFill>
                    <a:srgbClr val="FF00FF"/>
                  </a:solidFill>
                  <a:ea typeface="黑体" pitchFamily="2" charset="-122"/>
                </a:rPr>
                <a:t>小适当 </a:t>
              </a:r>
              <a:r>
                <a:rPr lang="zh-CN" altLang="en-US" b="1" dirty="0">
                  <a:solidFill>
                    <a:srgbClr val="FF00FF"/>
                  </a:solidFill>
                </a:rPr>
                <a:t> </a:t>
              </a:r>
            </a:p>
          </p:txBody>
        </p:sp>
        <p:grpSp>
          <p:nvGrpSpPr>
            <p:cNvPr id="3" name="Group 6"/>
            <p:cNvGrpSpPr>
              <a:grpSpLocks/>
            </p:cNvGrpSpPr>
            <p:nvPr/>
          </p:nvGrpSpPr>
          <p:grpSpPr bwMode="auto">
            <a:xfrm>
              <a:off x="1876" y="113"/>
              <a:ext cx="3594" cy="717"/>
              <a:chOff x="0" y="0"/>
              <a:chExt cx="3102" cy="774"/>
            </a:xfrm>
          </p:grpSpPr>
          <p:sp>
            <p:nvSpPr>
              <p:cNvPr id="39943" name="AutoShape 7"/>
              <p:cNvSpPr>
                <a:spLocks noChangeArrowheads="1"/>
              </p:cNvSpPr>
              <p:nvPr/>
            </p:nvSpPr>
            <p:spPr bwMode="auto">
              <a:xfrm>
                <a:off x="30" y="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9525">
                <a:noFill/>
                <a:round/>
                <a:headEnd/>
                <a:tailEnd/>
              </a:ln>
              <a:effectLst/>
            </p:spPr>
            <p:txBody>
              <a:bodyPr wrap="none" anchor="ctr"/>
              <a:lstStyle/>
              <a:p>
                <a:pPr>
                  <a:defRPr/>
                </a:pPr>
                <a:endParaRPr lang="zh-CN" altLang="en-US"/>
              </a:p>
            </p:txBody>
          </p:sp>
          <p:sp>
            <p:nvSpPr>
              <p:cNvPr id="44053" name="AutoShape 8"/>
              <p:cNvSpPr>
                <a:spLocks noChangeArrowheads="1"/>
              </p:cNvSpPr>
              <p:nvPr/>
            </p:nvSpPr>
            <p:spPr bwMode="auto">
              <a:xfrm>
                <a:off x="0" y="288"/>
                <a:ext cx="336" cy="240"/>
              </a:xfrm>
              <a:prstGeom prst="rightArrow">
                <a:avLst>
                  <a:gd name="adj1" fmla="val 50000"/>
                  <a:gd name="adj2" fmla="val 58333"/>
                </a:avLst>
              </a:prstGeom>
              <a:solidFill>
                <a:schemeClr val="bg1"/>
              </a:solidFill>
              <a:ln w="9525">
                <a:noFill/>
                <a:miter lim="800000"/>
                <a:headEnd/>
                <a:tailEnd/>
              </a:ln>
            </p:spPr>
            <p:txBody>
              <a:bodyPr wrap="none" anchor="ctr"/>
              <a:lstStyle/>
              <a:p>
                <a:endParaRPr lang="zh-CN" altLang="en-US"/>
              </a:p>
            </p:txBody>
          </p:sp>
        </p:grpSp>
        <p:grpSp>
          <p:nvGrpSpPr>
            <p:cNvPr id="4" name="Group 9"/>
            <p:cNvGrpSpPr>
              <a:grpSpLocks/>
            </p:cNvGrpSpPr>
            <p:nvPr/>
          </p:nvGrpSpPr>
          <p:grpSpPr bwMode="auto">
            <a:xfrm>
              <a:off x="1865" y="879"/>
              <a:ext cx="3572" cy="686"/>
              <a:chOff x="0" y="0"/>
              <a:chExt cx="3102" cy="774"/>
            </a:xfrm>
          </p:grpSpPr>
          <p:sp>
            <p:nvSpPr>
              <p:cNvPr id="39946" name="AutoShape 10"/>
              <p:cNvSpPr>
                <a:spLocks noChangeArrowheads="1"/>
              </p:cNvSpPr>
              <p:nvPr/>
            </p:nvSpPr>
            <p:spPr bwMode="auto">
              <a:xfrm>
                <a:off x="30" y="0"/>
                <a:ext cx="3072" cy="774"/>
              </a:xfrm>
              <a:prstGeom prst="roundRect">
                <a:avLst>
                  <a:gd name="adj" fmla="val 10889"/>
                </a:avLst>
              </a:prstGeom>
              <a:gradFill rotWithShape="1">
                <a:gsLst>
                  <a:gs pos="0">
                    <a:schemeClr val="hlink"/>
                  </a:gs>
                  <a:gs pos="100000">
                    <a:schemeClr val="hlink">
                      <a:gamma/>
                      <a:tint val="21176"/>
                      <a:invGamma/>
                    </a:schemeClr>
                  </a:gs>
                </a:gsLst>
                <a:lin ang="0" scaled="1"/>
              </a:gradFill>
              <a:ln w="9525">
                <a:noFill/>
                <a:round/>
                <a:headEnd/>
                <a:tailEnd/>
              </a:ln>
              <a:effectLst/>
            </p:spPr>
            <p:txBody>
              <a:bodyPr wrap="none" anchor="ctr"/>
              <a:lstStyle/>
              <a:p>
                <a:pPr>
                  <a:defRPr/>
                </a:pPr>
                <a:endParaRPr lang="zh-CN" altLang="en-US"/>
              </a:p>
            </p:txBody>
          </p:sp>
          <p:sp>
            <p:nvSpPr>
              <p:cNvPr id="44051" name="AutoShape 11"/>
              <p:cNvSpPr>
                <a:spLocks noChangeArrowheads="1"/>
              </p:cNvSpPr>
              <p:nvPr/>
            </p:nvSpPr>
            <p:spPr bwMode="auto">
              <a:xfrm>
                <a:off x="0" y="294"/>
                <a:ext cx="336" cy="240"/>
              </a:xfrm>
              <a:prstGeom prst="rightArrow">
                <a:avLst>
                  <a:gd name="adj1" fmla="val 50000"/>
                  <a:gd name="adj2" fmla="val 58333"/>
                </a:avLst>
              </a:prstGeom>
              <a:solidFill>
                <a:schemeClr val="bg1"/>
              </a:solidFill>
              <a:ln w="9525">
                <a:noFill/>
                <a:miter lim="800000"/>
                <a:headEnd/>
                <a:tailEnd/>
              </a:ln>
            </p:spPr>
            <p:txBody>
              <a:bodyPr wrap="none" anchor="ctr"/>
              <a:lstStyle/>
              <a:p>
                <a:endParaRPr lang="zh-CN" altLang="en-US"/>
              </a:p>
            </p:txBody>
          </p:sp>
        </p:grpSp>
        <p:grpSp>
          <p:nvGrpSpPr>
            <p:cNvPr id="5" name="Group 12"/>
            <p:cNvGrpSpPr>
              <a:grpSpLocks/>
            </p:cNvGrpSpPr>
            <p:nvPr/>
          </p:nvGrpSpPr>
          <p:grpSpPr bwMode="auto">
            <a:xfrm>
              <a:off x="1865" y="1605"/>
              <a:ext cx="3572" cy="686"/>
              <a:chOff x="0" y="0"/>
              <a:chExt cx="3102" cy="774"/>
            </a:xfrm>
          </p:grpSpPr>
          <p:sp>
            <p:nvSpPr>
              <p:cNvPr id="39949" name="AutoShape 13"/>
              <p:cNvSpPr>
                <a:spLocks noChangeArrowheads="1"/>
              </p:cNvSpPr>
              <p:nvPr/>
            </p:nvSpPr>
            <p:spPr bwMode="auto">
              <a:xfrm>
                <a:off x="30" y="0"/>
                <a:ext cx="3072" cy="774"/>
              </a:xfrm>
              <a:prstGeom prst="roundRect">
                <a:avLst>
                  <a:gd name="adj" fmla="val 10889"/>
                </a:avLst>
              </a:prstGeom>
              <a:gradFill rotWithShape="1">
                <a:gsLst>
                  <a:gs pos="0">
                    <a:schemeClr val="accent2"/>
                  </a:gs>
                  <a:gs pos="100000">
                    <a:schemeClr val="accent2">
                      <a:gamma/>
                      <a:tint val="21176"/>
                      <a:invGamma/>
                    </a:schemeClr>
                  </a:gs>
                </a:gsLst>
                <a:lin ang="0" scaled="1"/>
              </a:gradFill>
              <a:ln w="9525">
                <a:noFill/>
                <a:round/>
                <a:headEnd/>
                <a:tailEnd/>
              </a:ln>
              <a:effectLst/>
            </p:spPr>
            <p:txBody>
              <a:bodyPr wrap="none" anchor="ctr"/>
              <a:lstStyle/>
              <a:p>
                <a:pPr>
                  <a:defRPr/>
                </a:pPr>
                <a:endParaRPr lang="zh-CN" altLang="en-US"/>
              </a:p>
            </p:txBody>
          </p:sp>
          <p:sp>
            <p:nvSpPr>
              <p:cNvPr id="44049" name="AutoShape 14"/>
              <p:cNvSpPr>
                <a:spLocks noChangeArrowheads="1"/>
              </p:cNvSpPr>
              <p:nvPr/>
            </p:nvSpPr>
            <p:spPr bwMode="auto">
              <a:xfrm>
                <a:off x="0" y="288"/>
                <a:ext cx="336" cy="240"/>
              </a:xfrm>
              <a:prstGeom prst="rightArrow">
                <a:avLst>
                  <a:gd name="adj1" fmla="val 50000"/>
                  <a:gd name="adj2" fmla="val 58333"/>
                </a:avLst>
              </a:prstGeom>
              <a:solidFill>
                <a:schemeClr val="bg1"/>
              </a:solidFill>
              <a:ln w="9525">
                <a:noFill/>
                <a:miter lim="800000"/>
                <a:headEnd/>
                <a:tailEnd/>
              </a:ln>
            </p:spPr>
            <p:txBody>
              <a:bodyPr wrap="none" anchor="ctr"/>
              <a:lstStyle/>
              <a:p>
                <a:endParaRPr lang="zh-CN" altLang="en-US"/>
              </a:p>
            </p:txBody>
          </p:sp>
        </p:grpSp>
        <p:sp>
          <p:nvSpPr>
            <p:cNvPr id="44045" name="Text Box 15"/>
            <p:cNvSpPr txBox="1">
              <a:spLocks noChangeArrowheads="1"/>
            </p:cNvSpPr>
            <p:nvPr/>
          </p:nvSpPr>
          <p:spPr bwMode="auto">
            <a:xfrm>
              <a:off x="2159" y="295"/>
              <a:ext cx="3326" cy="404"/>
            </a:xfrm>
            <a:prstGeom prst="rect">
              <a:avLst/>
            </a:prstGeom>
            <a:noFill/>
            <a:ln w="9525">
              <a:noFill/>
              <a:miter lim="800000"/>
              <a:headEnd/>
              <a:tailEnd/>
            </a:ln>
          </p:spPr>
          <p:txBody>
            <a:bodyPr>
              <a:spAutoFit/>
            </a:bodyPr>
            <a:lstStyle/>
            <a:p>
              <a:pPr algn="l"/>
              <a:r>
                <a:rPr lang="zh-CN" altLang="en-US" sz="1900" dirty="0">
                  <a:latin typeface="黑体" pitchFamily="2" charset="-122"/>
                  <a:ea typeface="黑体" pitchFamily="2" charset="-122"/>
                  <a:sym typeface="Arial" pitchFamily="34" charset="0"/>
                </a:rPr>
                <a:t>“口子”太大，涉及的领域太宽，既受时间限制的影响，也受自身研究经验和学术能力有限的制约。</a:t>
              </a:r>
            </a:p>
          </p:txBody>
        </p:sp>
        <p:sp>
          <p:nvSpPr>
            <p:cNvPr id="44046" name="Text Box 16"/>
            <p:cNvSpPr txBox="1">
              <a:spLocks noChangeArrowheads="1"/>
            </p:cNvSpPr>
            <p:nvPr/>
          </p:nvSpPr>
          <p:spPr bwMode="auto">
            <a:xfrm>
              <a:off x="2227" y="967"/>
              <a:ext cx="3198" cy="508"/>
            </a:xfrm>
            <a:prstGeom prst="rect">
              <a:avLst/>
            </a:prstGeom>
            <a:noFill/>
            <a:ln w="9525">
              <a:noFill/>
              <a:miter lim="800000"/>
              <a:headEnd/>
              <a:tailEnd/>
            </a:ln>
          </p:spPr>
          <p:txBody>
            <a:bodyPr>
              <a:spAutoFit/>
            </a:bodyPr>
            <a:lstStyle/>
            <a:p>
              <a:pPr algn="l"/>
              <a:r>
                <a:rPr lang="zh-CN" altLang="en-US" sz="2000">
                  <a:latin typeface="黑体" pitchFamily="2" charset="-122"/>
                  <a:ea typeface="黑体" pitchFamily="2" charset="-122"/>
                  <a:sym typeface="Arial" pitchFamily="34" charset="0"/>
                </a:rPr>
                <a:t>对一般课题</a:t>
              </a:r>
              <a:r>
                <a:rPr lang="en-US" sz="2000">
                  <a:latin typeface="黑体" pitchFamily="2" charset="-122"/>
                  <a:ea typeface="黑体" pitchFamily="2" charset="-122"/>
                  <a:sym typeface="Arial" pitchFamily="34" charset="0"/>
                </a:rPr>
                <a:t>而言，一般要求是口子要小，提倡 “小题大做”或“小题深做”。</a:t>
              </a:r>
              <a:endParaRPr lang="zh-CN" altLang="en-US" sz="2000">
                <a:latin typeface="黑体" pitchFamily="2" charset="-122"/>
                <a:ea typeface="黑体" pitchFamily="2" charset="-122"/>
                <a:sym typeface="Arial" pitchFamily="34" charset="0"/>
              </a:endParaRPr>
            </a:p>
          </p:txBody>
        </p:sp>
        <p:sp>
          <p:nvSpPr>
            <p:cNvPr id="44047" name="Text Box 17"/>
            <p:cNvSpPr txBox="1">
              <a:spLocks noChangeArrowheads="1"/>
            </p:cNvSpPr>
            <p:nvPr/>
          </p:nvSpPr>
          <p:spPr bwMode="auto">
            <a:xfrm>
              <a:off x="2249" y="1657"/>
              <a:ext cx="3153" cy="834"/>
            </a:xfrm>
            <a:prstGeom prst="rect">
              <a:avLst/>
            </a:prstGeom>
            <a:noFill/>
            <a:ln w="9525">
              <a:noFill/>
              <a:miter lim="800000"/>
              <a:headEnd/>
              <a:tailEnd/>
            </a:ln>
          </p:spPr>
          <p:txBody>
            <a:bodyPr>
              <a:spAutoFit/>
            </a:bodyPr>
            <a:lstStyle/>
            <a:p>
              <a:pPr algn="l"/>
              <a:r>
                <a:rPr lang="zh-CN" altLang="en-US" sz="2000">
                  <a:latin typeface="黑体" pitchFamily="2" charset="-122"/>
                  <a:ea typeface="黑体" pitchFamily="2" charset="-122"/>
                  <a:sym typeface="Arial" pitchFamily="34" charset="0"/>
                </a:rPr>
                <a:t>只有“小题大做”</a:t>
              </a:r>
              <a:r>
                <a:rPr lang="en-US" altLang="zh-CN" sz="2000">
                  <a:latin typeface="黑体" pitchFamily="2" charset="-122"/>
                  <a:ea typeface="黑体" pitchFamily="2" charset="-122"/>
                  <a:sym typeface="Arial" pitchFamily="34" charset="0"/>
                </a:rPr>
                <a:t>, </a:t>
              </a:r>
              <a:r>
                <a:rPr lang="zh-CN" altLang="en-US" sz="2000">
                  <a:latin typeface="黑体" pitchFamily="2" charset="-122"/>
                  <a:ea typeface="黑体" pitchFamily="2" charset="-122"/>
                  <a:sym typeface="Arial" pitchFamily="34" charset="0"/>
                </a:rPr>
                <a:t>“小题精作”才能深入下去</a:t>
              </a:r>
              <a:r>
                <a:rPr lang="en-US" altLang="zh-CN" sz="2000">
                  <a:latin typeface="黑体" pitchFamily="2" charset="-122"/>
                  <a:ea typeface="黑体" pitchFamily="2" charset="-122"/>
                  <a:sym typeface="Arial" pitchFamily="34" charset="0"/>
                </a:rPr>
                <a:t>, </a:t>
              </a:r>
              <a:r>
                <a:rPr lang="zh-CN" altLang="en-US" sz="2000">
                  <a:latin typeface="黑体" pitchFamily="2" charset="-122"/>
                  <a:ea typeface="黑体" pitchFamily="2" charset="-122"/>
                  <a:sym typeface="Arial" pitchFamily="34" charset="0"/>
                </a:rPr>
                <a:t>才能有所创新，</a:t>
              </a:r>
              <a:r>
                <a:rPr lang="zh-CN" altLang="zh-CN" sz="2000">
                  <a:latin typeface="黑体" pitchFamily="2" charset="-122"/>
                  <a:ea typeface="黑体" pitchFamily="2" charset="-122"/>
                  <a:sym typeface="Arial" pitchFamily="34" charset="0"/>
                </a:rPr>
                <a:t>使课题研究不仅有重大价值，而且成果本身也非常集中。</a:t>
              </a:r>
            </a:p>
            <a:p>
              <a:pPr algn="l"/>
              <a:endParaRPr lang="zh-CN" altLang="en-US" sz="2000">
                <a:latin typeface="黑体" pitchFamily="2" charset="-122"/>
                <a:ea typeface="黑体" pitchFamily="2" charset="-122"/>
                <a:sym typeface="Arial" pitchFamily="34" charset="0"/>
              </a:endParaRPr>
            </a:p>
          </p:txBody>
        </p:sp>
      </p:grpSp>
      <p:sp>
        <p:nvSpPr>
          <p:cNvPr id="44035" name="Rectangle 2"/>
          <p:cNvSpPr>
            <a:spLocks noChangeArrowheads="1"/>
          </p:cNvSpPr>
          <p:nvPr/>
        </p:nvSpPr>
        <p:spPr bwMode="auto">
          <a:xfrm>
            <a:off x="1042988" y="1484313"/>
            <a:ext cx="4248150" cy="431800"/>
          </a:xfrm>
          <a:prstGeom prst="rect">
            <a:avLst/>
          </a:prstGeom>
          <a:noFill/>
          <a:ln w="9525">
            <a:noFill/>
            <a:miter lim="800000"/>
            <a:headEnd/>
            <a:tailEnd/>
          </a:ln>
        </p:spPr>
        <p:txBody>
          <a:bodyPr anchor="ctr"/>
          <a:lstStyle/>
          <a:p>
            <a:pPr algn="l" eaLnBrk="0" hangingPunct="0">
              <a:buFontTx/>
              <a:buNone/>
            </a:pPr>
            <a:endParaRPr lang="zh-CN" altLang="en-US" sz="3600" b="1">
              <a:solidFill>
                <a:srgbClr val="0231A6"/>
              </a:solidFill>
              <a:latin typeface="黑体" pitchFamily="2" charset="-122"/>
              <a:ea typeface="黑体" pitchFamily="2" charset="-122"/>
            </a:endParaRPr>
          </a:p>
        </p:txBody>
      </p:sp>
      <p:sp>
        <p:nvSpPr>
          <p:cNvPr id="39958" name="Rectangle 22"/>
          <p:cNvSpPr>
            <a:spLocks noChangeArrowheads="1"/>
          </p:cNvSpPr>
          <p:nvPr/>
        </p:nvSpPr>
        <p:spPr bwMode="auto">
          <a:xfrm>
            <a:off x="827584" y="1456710"/>
            <a:ext cx="6186309" cy="369332"/>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wrap="none" anchor="ctr">
            <a:spAutoFit/>
          </a:bodyPr>
          <a:lstStyle/>
          <a:p>
            <a:pPr eaLnBrk="0" hangingPunct="0">
              <a:defRPr/>
            </a:pPr>
            <a:r>
              <a:rPr lang="zh-CN" altLang="en-US" dirty="0">
                <a:latin typeface="黑体" pitchFamily="2" charset="-122"/>
                <a:ea typeface="黑体" pitchFamily="2" charset="-122"/>
              </a:rPr>
              <a:t>在选题时，有一个在“宽度”和“深度”之间权衡的 问题 </a:t>
            </a:r>
          </a:p>
        </p:txBody>
      </p:sp>
      <p:sp>
        <p:nvSpPr>
          <p:cNvPr id="24"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9958"/>
                                        </p:tgtEl>
                                        <p:attrNameLst>
                                          <p:attrName>style.visibility</p:attrName>
                                        </p:attrNameLst>
                                      </p:cBhvr>
                                      <p:to>
                                        <p:strVal val="visible"/>
                                      </p:to>
                                    </p:set>
                                    <p:anim calcmode="lin" valueType="num">
                                      <p:cBhvr>
                                        <p:cTn id="11" dur="500" fill="hold"/>
                                        <p:tgtEl>
                                          <p:spTgt spid="39958"/>
                                        </p:tgtEl>
                                        <p:attrNameLst>
                                          <p:attrName>ppt_w</p:attrName>
                                        </p:attrNameLst>
                                      </p:cBhvr>
                                      <p:tavLst>
                                        <p:tav tm="0">
                                          <p:val>
                                            <p:fltVal val="0"/>
                                          </p:val>
                                        </p:tav>
                                        <p:tav tm="100000">
                                          <p:val>
                                            <p:strVal val="#ppt_w"/>
                                          </p:val>
                                        </p:tav>
                                      </p:tavLst>
                                    </p:anim>
                                    <p:anim calcmode="lin" valueType="num">
                                      <p:cBhvr>
                                        <p:cTn id="12" dur="500" fill="hold"/>
                                        <p:tgtEl>
                                          <p:spTgt spid="3995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AutoShape 3"/>
          <p:cNvSpPr>
            <a:spLocks noChangeArrowheads="1"/>
          </p:cNvSpPr>
          <p:nvPr/>
        </p:nvSpPr>
        <p:spPr bwMode="auto">
          <a:xfrm>
            <a:off x="173038" y="1989138"/>
            <a:ext cx="2743200" cy="3411537"/>
          </a:xfrm>
          <a:prstGeom prst="rightArrow">
            <a:avLst>
              <a:gd name="adj1" fmla="val 62787"/>
              <a:gd name="adj2" fmla="val 41259"/>
            </a:avLst>
          </a:prstGeom>
          <a:solidFill>
            <a:srgbClr val="CCFFFF">
              <a:alpha val="50195"/>
            </a:srgbClr>
          </a:solidFill>
          <a:ln w="19050" cap="rnd">
            <a:solidFill>
              <a:schemeClr val="bg2"/>
            </a:solidFill>
            <a:prstDash val="sysDot"/>
            <a:miter lim="800000"/>
            <a:headEnd/>
            <a:tailEnd/>
          </a:ln>
        </p:spPr>
        <p:txBody>
          <a:bodyPr wrap="none" anchor="ctr"/>
          <a:lstStyle/>
          <a:p>
            <a:endParaRPr lang="zh-CN" altLang="en-US" sz="1800">
              <a:ea typeface="宋体" pitchFamily="2" charset="-122"/>
            </a:endParaRPr>
          </a:p>
        </p:txBody>
      </p:sp>
      <p:sp>
        <p:nvSpPr>
          <p:cNvPr id="45059" name="Rectangle 2"/>
          <p:cNvSpPr>
            <a:spLocks noGrp="1" noChangeArrowheads="1"/>
          </p:cNvSpPr>
          <p:nvPr>
            <p:ph type="title" idx="4294967295"/>
          </p:nvPr>
        </p:nvSpPr>
        <p:spPr>
          <a:xfrm>
            <a:off x="0" y="3212976"/>
            <a:ext cx="3182938" cy="863600"/>
          </a:xfrm>
          <a:solidFill>
            <a:srgbClr val="FFC000"/>
          </a:solidFill>
        </p:spPr>
        <p:txBody>
          <a:bodyPr/>
          <a:lstStyle/>
          <a:p>
            <a:pPr algn="l"/>
            <a:r>
              <a:rPr lang="zh-CN" altLang="en-US" sz="2400" b="1" dirty="0" smtClean="0">
                <a:solidFill>
                  <a:srgbClr val="FF00FF"/>
                </a:solidFill>
                <a:latin typeface="黑体" pitchFamily="2" charset="-122"/>
              </a:rPr>
              <a:t>（三）</a:t>
            </a:r>
            <a:r>
              <a:rPr lang="en-US" sz="2400" b="1" dirty="0" smtClean="0">
                <a:solidFill>
                  <a:srgbClr val="FF00FF"/>
                </a:solidFill>
                <a:latin typeface="黑体" pitchFamily="2" charset="-122"/>
              </a:rPr>
              <a:t>善于利用指南</a:t>
            </a:r>
          </a:p>
        </p:txBody>
      </p:sp>
      <p:sp>
        <p:nvSpPr>
          <p:cNvPr id="9"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
        <p:nvSpPr>
          <p:cNvPr id="12" name="AutoShape 10"/>
          <p:cNvSpPr>
            <a:spLocks noChangeArrowheads="1"/>
          </p:cNvSpPr>
          <p:nvPr/>
        </p:nvSpPr>
        <p:spPr bwMode="auto">
          <a:xfrm>
            <a:off x="2987824" y="2520950"/>
            <a:ext cx="5760889" cy="2087563"/>
          </a:xfrm>
          <a:prstGeom prst="roundRect">
            <a:avLst>
              <a:gd name="adj" fmla="val 10889"/>
            </a:avLst>
          </a:prstGeom>
          <a:gradFill rotWithShape="1">
            <a:gsLst>
              <a:gs pos="0">
                <a:schemeClr val="hlink"/>
              </a:gs>
              <a:gs pos="100000">
                <a:schemeClr val="hlink">
                  <a:gamma/>
                  <a:tint val="21176"/>
                  <a:invGamma/>
                </a:schemeClr>
              </a:gs>
            </a:gsLst>
            <a:lin ang="0" scaled="1"/>
          </a:gradFill>
          <a:ln w="9525">
            <a:noFill/>
            <a:round/>
            <a:headEnd/>
            <a:tailEnd/>
          </a:ln>
          <a:effectLst/>
        </p:spPr>
        <p:txBody>
          <a:bodyPr wrap="none" anchor="ctr"/>
          <a:lstStyle/>
          <a:p>
            <a:pPr>
              <a:defRPr/>
            </a:pPr>
            <a:endParaRPr lang="zh-CN" altLang="en-US"/>
          </a:p>
        </p:txBody>
      </p:sp>
      <p:sp>
        <p:nvSpPr>
          <p:cNvPr id="45064" name="AutoShape 11"/>
          <p:cNvSpPr>
            <a:spLocks noChangeArrowheads="1"/>
          </p:cNvSpPr>
          <p:nvPr/>
        </p:nvSpPr>
        <p:spPr bwMode="auto">
          <a:xfrm>
            <a:off x="2987675" y="3313113"/>
            <a:ext cx="630238" cy="695325"/>
          </a:xfrm>
          <a:prstGeom prst="rightArrow">
            <a:avLst>
              <a:gd name="adj1" fmla="val 50000"/>
              <a:gd name="adj2" fmla="val 58333"/>
            </a:avLst>
          </a:prstGeom>
          <a:solidFill>
            <a:schemeClr val="bg1"/>
          </a:solidFill>
          <a:ln w="9525">
            <a:noFill/>
            <a:miter lim="800000"/>
            <a:headEnd/>
            <a:tailEnd/>
          </a:ln>
        </p:spPr>
        <p:txBody>
          <a:bodyPr wrap="none" anchor="ctr"/>
          <a:lstStyle/>
          <a:p>
            <a:endParaRPr lang="zh-CN" altLang="en-US"/>
          </a:p>
        </p:txBody>
      </p:sp>
      <p:sp>
        <p:nvSpPr>
          <p:cNvPr id="40966" name="Rectangle 6"/>
          <p:cNvSpPr>
            <a:spLocks noChangeArrowheads="1"/>
          </p:cNvSpPr>
          <p:nvPr/>
        </p:nvSpPr>
        <p:spPr bwMode="auto">
          <a:xfrm>
            <a:off x="3563938" y="2989668"/>
            <a:ext cx="5256212" cy="1045351"/>
          </a:xfrm>
          <a:prstGeom prst="rect">
            <a:avLst/>
          </a:prstGeom>
          <a:noFill/>
          <a:ln w="9525">
            <a:noFill/>
            <a:miter lim="800000"/>
            <a:headEnd/>
            <a:tailEnd/>
          </a:ln>
          <a:effectLst>
            <a:prstShdw prst="shdw17" dist="17961" dir="2700000">
              <a:srgbClr val="1F3D99"/>
            </a:prstShdw>
          </a:effectLst>
        </p:spPr>
        <p:txBody>
          <a:bodyPr anchor="ctr">
            <a:spAutoFit/>
          </a:bodyPr>
          <a:lstStyle/>
          <a:p>
            <a:pPr algn="l" eaLnBrk="0" hangingPunct="0">
              <a:lnSpc>
                <a:spcPct val="120000"/>
              </a:lnSpc>
            </a:pPr>
            <a:r>
              <a:rPr lang="zh-CN" altLang="en-US" dirty="0">
                <a:solidFill>
                  <a:schemeClr val="bg1"/>
                </a:solidFill>
                <a:latin typeface="黑体" pitchFamily="2" charset="-122"/>
                <a:ea typeface="黑体" pitchFamily="2" charset="-122"/>
              </a:rPr>
              <a:t>课题立项前</a:t>
            </a:r>
            <a:r>
              <a:rPr lang="en-US" dirty="0">
                <a:solidFill>
                  <a:schemeClr val="bg1"/>
                </a:solidFill>
                <a:latin typeface="黑体" pitchFamily="2" charset="-122"/>
                <a:ea typeface="黑体" pitchFamily="2" charset="-122"/>
              </a:rPr>
              <a:t>都要发布一个课题指南，其中列举的选题可称之为定向性选题，就是只确定研究的大致方向，而不确定具体的研究题目。</a:t>
            </a:r>
            <a:endParaRPr lang="zh-CN" altLang="en-US" dirty="0">
              <a:solidFill>
                <a:schemeClr val="bg1"/>
              </a:solidFill>
              <a:latin typeface="黑体" pitchFamily="2" charset="-122"/>
              <a:ea typeface="黑体" pitchFamily="2" charset="-122"/>
            </a:endParaRPr>
          </a:p>
        </p:txBody>
      </p:sp>
      <p:sp>
        <p:nvSpPr>
          <p:cNvPr id="10" name="Rectangle 7"/>
          <p:cNvSpPr>
            <a:spLocks noChangeArrowheads="1"/>
          </p:cNvSpPr>
          <p:nvPr/>
        </p:nvSpPr>
        <p:spPr bwMode="auto">
          <a:xfrm>
            <a:off x="1259632" y="5229200"/>
            <a:ext cx="6603090" cy="400110"/>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wrap="none" anchor="ctr">
            <a:spAutoFit/>
          </a:bodyPr>
          <a:lstStyle/>
          <a:p>
            <a:pPr>
              <a:defRPr/>
            </a:pPr>
            <a:r>
              <a:rPr lang="en-US" altLang="zh-CN" sz="2000" dirty="0" smtClean="0">
                <a:ea typeface="黑体" pitchFamily="2" charset="-122"/>
                <a:hlinkClick r:id="rId3" action="ppaction://hlinkfile"/>
              </a:rPr>
              <a:t>2015</a:t>
            </a:r>
            <a:r>
              <a:rPr lang="zh-CN" altLang="en-US" sz="2000" dirty="0" smtClean="0">
                <a:ea typeface="黑体" pitchFamily="2" charset="-122"/>
                <a:hlinkClick r:id="rId3" action="ppaction://hlinkfile"/>
              </a:rPr>
              <a:t>年山东省教育厅本科高校教学改革研究项目</a:t>
            </a:r>
            <a:r>
              <a:rPr lang="zh-CN" altLang="zh-CN" sz="2000" dirty="0" smtClean="0"/>
              <a:t>立项指南</a:t>
            </a:r>
            <a:endParaRPr lang="zh-CN" altLang="en-US" sz="2000" dirty="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0966"/>
                                        </p:tgtEl>
                                        <p:attrNameLst>
                                          <p:attrName>style.visibility</p:attrName>
                                        </p:attrNameLst>
                                      </p:cBhvr>
                                      <p:to>
                                        <p:strVal val="visible"/>
                                      </p:to>
                                    </p:set>
                                    <p:anim calcmode="lin" valueType="num">
                                      <p:cBhvr>
                                        <p:cTn id="7" dur="500" fill="hold"/>
                                        <p:tgtEl>
                                          <p:spTgt spid="40966"/>
                                        </p:tgtEl>
                                        <p:attrNameLst>
                                          <p:attrName>ppt_w</p:attrName>
                                        </p:attrNameLst>
                                      </p:cBhvr>
                                      <p:tavLst>
                                        <p:tav tm="0">
                                          <p:val>
                                            <p:fltVal val="0"/>
                                          </p:val>
                                        </p:tav>
                                        <p:tav tm="100000">
                                          <p:val>
                                            <p:strVal val="#ppt_w"/>
                                          </p:val>
                                        </p:tav>
                                      </p:tavLst>
                                    </p:anim>
                                    <p:anim calcmode="lin" valueType="num">
                                      <p:cBhvr>
                                        <p:cTn id="8" dur="500" fill="hold"/>
                                        <p:tgtEl>
                                          <p:spTgt spid="409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1187450" y="1341438"/>
            <a:ext cx="3182938" cy="431378"/>
          </a:xfrm>
          <a:prstGeom prst="rect">
            <a:avLst/>
          </a:prstGeom>
          <a:noFill/>
          <a:ln w="9525">
            <a:noFill/>
            <a:miter lim="800000"/>
            <a:headEnd/>
            <a:tailEnd/>
          </a:ln>
        </p:spPr>
        <p:txBody>
          <a:bodyPr anchor="ctr"/>
          <a:lstStyle/>
          <a:p>
            <a:pPr algn="l" eaLnBrk="0" hangingPunct="0">
              <a:buFontTx/>
              <a:buNone/>
            </a:pPr>
            <a:r>
              <a:rPr lang="zh-CN" altLang="en-US" sz="1800" b="1" dirty="0" smtClean="0">
                <a:latin typeface="黑体" pitchFamily="2" charset="-122"/>
                <a:ea typeface="黑体" pitchFamily="2" charset="-122"/>
              </a:rPr>
              <a:t>（三）</a:t>
            </a:r>
            <a:r>
              <a:rPr lang="en-US" sz="1800" b="1" dirty="0" smtClean="0">
                <a:latin typeface="黑体" pitchFamily="2" charset="-122"/>
                <a:ea typeface="黑体" pitchFamily="2" charset="-122"/>
              </a:rPr>
              <a:t>善于利用指南</a:t>
            </a:r>
            <a:endParaRPr lang="en-US" sz="1800" b="1" dirty="0">
              <a:latin typeface="黑体" pitchFamily="2" charset="-122"/>
              <a:ea typeface="黑体" pitchFamily="2" charset="-122"/>
            </a:endParaRPr>
          </a:p>
        </p:txBody>
      </p:sp>
      <p:sp>
        <p:nvSpPr>
          <p:cNvPr id="41990" name="AutoShape 6"/>
          <p:cNvSpPr>
            <a:spLocks noChangeArrowheads="1"/>
          </p:cNvSpPr>
          <p:nvPr/>
        </p:nvSpPr>
        <p:spPr bwMode="auto">
          <a:xfrm>
            <a:off x="1981200" y="1916832"/>
            <a:ext cx="5903913" cy="990600"/>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headEnd/>
            <a:tailEnd/>
          </a:ln>
          <a:effectLst/>
        </p:spPr>
        <p:txBody>
          <a:bodyPr anchor="ctr"/>
          <a:lstStyle/>
          <a:p>
            <a:pPr eaLnBrk="0" hangingPunct="0">
              <a:lnSpc>
                <a:spcPct val="130000"/>
              </a:lnSpc>
              <a:defRPr/>
            </a:pPr>
            <a:r>
              <a:rPr lang="zh-CN" altLang="en-US" b="1" dirty="0">
                <a:solidFill>
                  <a:schemeClr val="bg1"/>
                </a:solidFill>
                <a:ea typeface="黑体" pitchFamily="2" charset="-122"/>
              </a:rPr>
              <a:t>要注意花一点时间去研究有关课题指南，</a:t>
            </a:r>
            <a:endParaRPr lang="en-US" b="1" dirty="0">
              <a:solidFill>
                <a:schemeClr val="bg1"/>
              </a:solidFill>
              <a:ea typeface="黑体" pitchFamily="2" charset="-122"/>
            </a:endParaRPr>
          </a:p>
          <a:p>
            <a:pPr eaLnBrk="0" hangingPunct="0">
              <a:lnSpc>
                <a:spcPct val="130000"/>
              </a:lnSpc>
              <a:defRPr/>
            </a:pPr>
            <a:r>
              <a:rPr lang="zh-CN" altLang="en-US" b="1" dirty="0">
                <a:solidFill>
                  <a:schemeClr val="bg1"/>
                </a:solidFill>
                <a:ea typeface="黑体" pitchFamily="2" charset="-122"/>
              </a:rPr>
              <a:t>从中找到或悟出新的选题。</a:t>
            </a:r>
          </a:p>
        </p:txBody>
      </p:sp>
      <p:sp>
        <p:nvSpPr>
          <p:cNvPr id="41991" name="AutoShape 7"/>
          <p:cNvSpPr>
            <a:spLocks noChangeArrowheads="1"/>
          </p:cNvSpPr>
          <p:nvPr/>
        </p:nvSpPr>
        <p:spPr bwMode="auto">
          <a:xfrm>
            <a:off x="1987550" y="3032845"/>
            <a:ext cx="5826125" cy="990600"/>
          </a:xfrm>
          <a:prstGeom prst="roundRect">
            <a:avLst>
              <a:gd name="adj" fmla="val 9106"/>
            </a:avLst>
          </a:prstGeom>
          <a:gradFill rotWithShape="1">
            <a:gsLst>
              <a:gs pos="0">
                <a:srgbClr val="699D5F"/>
              </a:gs>
              <a:gs pos="100000">
                <a:srgbClr val="96BB8F"/>
              </a:gs>
            </a:gsLst>
            <a:lin ang="5400000" scaled="1"/>
          </a:gradFill>
          <a:ln w="25400">
            <a:solidFill>
              <a:schemeClr val="bg1"/>
            </a:solidFill>
            <a:round/>
            <a:headEnd/>
            <a:tailEnd/>
          </a:ln>
        </p:spPr>
        <p:txBody>
          <a:bodyPr anchor="ctr"/>
          <a:lstStyle/>
          <a:p>
            <a:r>
              <a:rPr lang="zh-CN" altLang="en-US" b="1">
                <a:solidFill>
                  <a:schemeClr val="bg1"/>
                </a:solidFill>
                <a:ea typeface="黑体" pitchFamily="2" charset="-122"/>
              </a:rPr>
              <a:t>注意缩小范围，切合自身的实际。</a:t>
            </a:r>
            <a:endParaRPr lang="en-US" b="1">
              <a:solidFill>
                <a:schemeClr val="bg1"/>
              </a:solidFill>
              <a:ea typeface="黑体" pitchFamily="2" charset="-122"/>
            </a:endParaRPr>
          </a:p>
        </p:txBody>
      </p:sp>
      <p:sp>
        <p:nvSpPr>
          <p:cNvPr id="41992" name="AutoShape 8"/>
          <p:cNvSpPr>
            <a:spLocks noChangeArrowheads="1"/>
          </p:cNvSpPr>
          <p:nvPr/>
        </p:nvSpPr>
        <p:spPr bwMode="auto">
          <a:xfrm>
            <a:off x="1987550" y="4175845"/>
            <a:ext cx="5826125" cy="990600"/>
          </a:xfrm>
          <a:prstGeom prst="roundRect">
            <a:avLst>
              <a:gd name="adj" fmla="val 9106"/>
            </a:avLst>
          </a:prstGeom>
          <a:gradFill rotWithShape="1">
            <a:gsLst>
              <a:gs pos="0">
                <a:schemeClr val="hlink"/>
              </a:gs>
              <a:gs pos="100000">
                <a:schemeClr val="hlink">
                  <a:gamma/>
                  <a:tint val="69804"/>
                  <a:invGamma/>
                </a:schemeClr>
              </a:gs>
            </a:gsLst>
            <a:lin ang="5400000" scaled="1"/>
          </a:gradFill>
          <a:ln w="25400">
            <a:solidFill>
              <a:schemeClr val="bg1"/>
            </a:solidFill>
            <a:round/>
            <a:headEnd/>
            <a:tailEnd/>
          </a:ln>
          <a:effectLst/>
        </p:spPr>
        <p:txBody>
          <a:bodyPr anchor="ctr"/>
          <a:lstStyle/>
          <a:p>
            <a:pPr>
              <a:defRPr/>
            </a:pPr>
            <a:r>
              <a:rPr lang="zh-CN" altLang="en-US" b="1">
                <a:solidFill>
                  <a:schemeClr val="bg1"/>
                </a:solidFill>
                <a:ea typeface="黑体" pitchFamily="2" charset="-122"/>
              </a:rPr>
              <a:t>关键是增强自己对外界信息的灵敏性。</a:t>
            </a:r>
          </a:p>
        </p:txBody>
      </p:sp>
      <p:sp>
        <p:nvSpPr>
          <p:cNvPr id="41993" name="Text Box 9"/>
          <p:cNvSpPr txBox="1">
            <a:spLocks noChangeArrowheads="1"/>
          </p:cNvSpPr>
          <p:nvPr/>
        </p:nvSpPr>
        <p:spPr bwMode="auto">
          <a:xfrm>
            <a:off x="828675" y="2564532"/>
            <a:ext cx="718989" cy="1800225"/>
          </a:xfrm>
          <a:prstGeom prst="rect">
            <a:avLst/>
          </a:prstGeom>
          <a:solidFill>
            <a:srgbClr val="FFC000"/>
          </a:solidFill>
          <a:ln w="9525">
            <a:noFill/>
            <a:miter lim="800000"/>
            <a:headEnd/>
            <a:tailEnd/>
          </a:ln>
          <a:effectLst>
            <a:outerShdw dist="17961" dir="2700000" algn="ctr" rotWithShape="0">
              <a:schemeClr val="accent1">
                <a:gamma/>
                <a:shade val="60000"/>
                <a:invGamma/>
              </a:schemeClr>
            </a:outerShdw>
          </a:effectLst>
        </p:spPr>
        <p:txBody>
          <a:bodyPr wrap="square">
            <a:spAutoFit/>
          </a:bodyPr>
          <a:lstStyle/>
          <a:p>
            <a:pPr>
              <a:spcBef>
                <a:spcPct val="50000"/>
              </a:spcBef>
              <a:defRPr/>
            </a:pPr>
            <a:r>
              <a:rPr lang="zh-CN" altLang="en-US" sz="2800" b="1" dirty="0">
                <a:ea typeface="黑体" pitchFamily="2" charset="-122"/>
              </a:rPr>
              <a:t>注意事项</a:t>
            </a:r>
          </a:p>
        </p:txBody>
      </p:sp>
      <p:sp>
        <p:nvSpPr>
          <p:cNvPr id="11"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
        <p:nvSpPr>
          <p:cNvPr id="9" name="Rectangle 7">
            <a:hlinkClick r:id="rId2" action="ppaction://hlinkfile"/>
          </p:cNvPr>
          <p:cNvSpPr>
            <a:spLocks noChangeArrowheads="1"/>
          </p:cNvSpPr>
          <p:nvPr/>
        </p:nvSpPr>
        <p:spPr bwMode="auto">
          <a:xfrm>
            <a:off x="1835696" y="5661248"/>
            <a:ext cx="5269391" cy="369332"/>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wrap="none" anchor="ctr">
            <a:spAutoFit/>
          </a:bodyPr>
          <a:lstStyle/>
          <a:p>
            <a:r>
              <a:rPr lang="en-US" altLang="zh-CN" dirty="0" smtClean="0">
                <a:hlinkClick r:id="rId3" action="ppaction://hlinkfile"/>
              </a:rPr>
              <a:t>2015</a:t>
            </a:r>
            <a:r>
              <a:rPr lang="zh-CN" altLang="en-US" dirty="0" smtClean="0">
                <a:hlinkClick r:id="rId3" action="ppaction://hlinkfile"/>
              </a:rPr>
              <a:t>年</a:t>
            </a:r>
            <a:r>
              <a:rPr lang="zh-CN" altLang="zh-CN" dirty="0" smtClean="0">
                <a:hlinkClick r:id="rId3" action="ppaction://hlinkfile"/>
              </a:rPr>
              <a:t>山东省职业教育教学改革研究项目立项指南</a:t>
            </a:r>
            <a:endParaRPr lang="zh-CN"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1990"/>
                                        </p:tgtEl>
                                        <p:attrNameLst>
                                          <p:attrName>style.visibility</p:attrName>
                                        </p:attrNameLst>
                                      </p:cBhvr>
                                      <p:to>
                                        <p:strVal val="visible"/>
                                      </p:to>
                                    </p:set>
                                    <p:anim calcmode="lin" valueType="num">
                                      <p:cBhvr>
                                        <p:cTn id="7" dur="500" fill="hold"/>
                                        <p:tgtEl>
                                          <p:spTgt spid="41990"/>
                                        </p:tgtEl>
                                        <p:attrNameLst>
                                          <p:attrName>ppt_w</p:attrName>
                                        </p:attrNameLst>
                                      </p:cBhvr>
                                      <p:tavLst>
                                        <p:tav tm="0">
                                          <p:val>
                                            <p:fltVal val="0"/>
                                          </p:val>
                                        </p:tav>
                                        <p:tav tm="100000">
                                          <p:val>
                                            <p:strVal val="#ppt_w"/>
                                          </p:val>
                                        </p:tav>
                                      </p:tavLst>
                                    </p:anim>
                                    <p:anim calcmode="lin" valueType="num">
                                      <p:cBhvr>
                                        <p:cTn id="8" dur="500" fill="hold"/>
                                        <p:tgtEl>
                                          <p:spTgt spid="41990"/>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41991"/>
                                        </p:tgtEl>
                                        <p:attrNameLst>
                                          <p:attrName>style.visibility</p:attrName>
                                        </p:attrNameLst>
                                      </p:cBhvr>
                                      <p:to>
                                        <p:strVal val="visible"/>
                                      </p:to>
                                    </p:set>
                                    <p:anim calcmode="lin" valueType="num">
                                      <p:cBhvr>
                                        <p:cTn id="11" dur="500" fill="hold"/>
                                        <p:tgtEl>
                                          <p:spTgt spid="41991"/>
                                        </p:tgtEl>
                                        <p:attrNameLst>
                                          <p:attrName>ppt_w</p:attrName>
                                        </p:attrNameLst>
                                      </p:cBhvr>
                                      <p:tavLst>
                                        <p:tav tm="0">
                                          <p:val>
                                            <p:fltVal val="0"/>
                                          </p:val>
                                        </p:tav>
                                        <p:tav tm="100000">
                                          <p:val>
                                            <p:strVal val="#ppt_w"/>
                                          </p:val>
                                        </p:tav>
                                      </p:tavLst>
                                    </p:anim>
                                    <p:anim calcmode="lin" valueType="num">
                                      <p:cBhvr>
                                        <p:cTn id="12" dur="500" fill="hold"/>
                                        <p:tgtEl>
                                          <p:spTgt spid="41991"/>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41992"/>
                                        </p:tgtEl>
                                        <p:attrNameLst>
                                          <p:attrName>style.visibility</p:attrName>
                                        </p:attrNameLst>
                                      </p:cBhvr>
                                      <p:to>
                                        <p:strVal val="visible"/>
                                      </p:to>
                                    </p:set>
                                    <p:anim calcmode="lin" valueType="num">
                                      <p:cBhvr>
                                        <p:cTn id="15" dur="500" fill="hold"/>
                                        <p:tgtEl>
                                          <p:spTgt spid="41992"/>
                                        </p:tgtEl>
                                        <p:attrNameLst>
                                          <p:attrName>ppt_w</p:attrName>
                                        </p:attrNameLst>
                                      </p:cBhvr>
                                      <p:tavLst>
                                        <p:tav tm="0">
                                          <p:val>
                                            <p:fltVal val="0"/>
                                          </p:val>
                                        </p:tav>
                                        <p:tav tm="100000">
                                          <p:val>
                                            <p:strVal val="#ppt_w"/>
                                          </p:val>
                                        </p:tav>
                                      </p:tavLst>
                                    </p:anim>
                                    <p:anim calcmode="lin" valueType="num">
                                      <p:cBhvr>
                                        <p:cTn id="16" dur="500" fill="hold"/>
                                        <p:tgtEl>
                                          <p:spTgt spid="41992"/>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41993"/>
                                        </p:tgtEl>
                                        <p:attrNameLst>
                                          <p:attrName>style.visibility</p:attrName>
                                        </p:attrNameLst>
                                      </p:cBhvr>
                                      <p:to>
                                        <p:strVal val="visible"/>
                                      </p:to>
                                    </p:set>
                                    <p:anim calcmode="lin" valueType="num">
                                      <p:cBhvr>
                                        <p:cTn id="19" dur="500" fill="hold"/>
                                        <p:tgtEl>
                                          <p:spTgt spid="41993"/>
                                        </p:tgtEl>
                                        <p:attrNameLst>
                                          <p:attrName>ppt_w</p:attrName>
                                        </p:attrNameLst>
                                      </p:cBhvr>
                                      <p:tavLst>
                                        <p:tav tm="0">
                                          <p:val>
                                            <p:fltVal val="0"/>
                                          </p:val>
                                        </p:tav>
                                        <p:tav tm="100000">
                                          <p:val>
                                            <p:strVal val="#ppt_w"/>
                                          </p:val>
                                        </p:tav>
                                      </p:tavLst>
                                    </p:anim>
                                    <p:anim calcmode="lin" valueType="num">
                                      <p:cBhvr>
                                        <p:cTn id="20" dur="500" fill="hold"/>
                                        <p:tgtEl>
                                          <p:spTgt spid="4199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animBg="1"/>
      <p:bldP spid="41991" grpId="0" animBg="1"/>
      <p:bldP spid="41992" grpId="0" animBg="1"/>
      <p:bldP spid="4199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980728"/>
            <a:ext cx="8229600" cy="1143000"/>
          </a:xfrm>
        </p:spPr>
        <p:txBody>
          <a:bodyPr/>
          <a:lstStyle/>
          <a:p>
            <a:r>
              <a:rPr lang="zh-CN" altLang="en-US" b="1" dirty="0" smtClean="0">
                <a:solidFill>
                  <a:srgbClr val="1A07A9"/>
                </a:solidFill>
              </a:rPr>
              <a:t>目     录</a:t>
            </a:r>
            <a:endParaRPr lang="zh-CN" altLang="en-US" b="1" dirty="0">
              <a:solidFill>
                <a:srgbClr val="1A07A9"/>
              </a:solidFill>
            </a:endParaRPr>
          </a:p>
        </p:txBody>
      </p:sp>
      <p:sp>
        <p:nvSpPr>
          <p:cNvPr id="3" name="内容占位符 2"/>
          <p:cNvSpPr>
            <a:spLocks noGrp="1"/>
          </p:cNvSpPr>
          <p:nvPr>
            <p:ph idx="1"/>
          </p:nvPr>
        </p:nvSpPr>
        <p:spPr>
          <a:xfrm>
            <a:off x="467544" y="2564904"/>
            <a:ext cx="8229600" cy="2681139"/>
          </a:xfrm>
        </p:spPr>
        <p:txBody>
          <a:bodyPr/>
          <a:lstStyle/>
          <a:p>
            <a:pPr>
              <a:lnSpc>
                <a:spcPct val="125000"/>
              </a:lnSpc>
              <a:buClr>
                <a:schemeClr val="tx2"/>
              </a:buClr>
              <a:buNone/>
            </a:pPr>
            <a:r>
              <a:rPr lang="zh-CN" altLang="en-US" sz="4000" b="1" dirty="0" smtClean="0">
                <a:solidFill>
                  <a:srgbClr val="1A07A9"/>
                </a:solidFill>
                <a:ea typeface="黑体" pitchFamily="2" charset="-122"/>
              </a:rPr>
              <a:t>第一部</a:t>
            </a:r>
            <a:r>
              <a:rPr lang="zh-CN" altLang="en-US" sz="4000" b="1" dirty="0" smtClean="0">
                <a:solidFill>
                  <a:srgbClr val="1A07A9"/>
                </a:solidFill>
                <a:ea typeface="黑体" pitchFamily="2" charset="-122"/>
              </a:rPr>
              <a:t>分：科</a:t>
            </a:r>
            <a:r>
              <a:rPr lang="zh-CN" altLang="en-US" sz="4000" b="1" dirty="0" smtClean="0">
                <a:solidFill>
                  <a:srgbClr val="1A07A9"/>
                </a:solidFill>
                <a:ea typeface="黑体" pitchFamily="2" charset="-122"/>
              </a:rPr>
              <a:t>研选题</a:t>
            </a:r>
            <a:r>
              <a:rPr lang="zh-CN" altLang="en-US" sz="4000" b="1" dirty="0" smtClean="0">
                <a:solidFill>
                  <a:srgbClr val="1A07A9"/>
                </a:solidFill>
                <a:ea typeface="黑体" pitchFamily="2" charset="-122"/>
              </a:rPr>
              <a:t>的方</a:t>
            </a:r>
            <a:r>
              <a:rPr lang="zh-CN" altLang="en-US" sz="4000" b="1" dirty="0" smtClean="0">
                <a:solidFill>
                  <a:srgbClr val="1A07A9"/>
                </a:solidFill>
                <a:ea typeface="黑体" pitchFamily="2" charset="-122"/>
              </a:rPr>
              <a:t>法与技</a:t>
            </a:r>
            <a:r>
              <a:rPr lang="zh-CN" altLang="en-US" sz="4000" b="1" dirty="0" smtClean="0">
                <a:solidFill>
                  <a:srgbClr val="1A07A9"/>
                </a:solidFill>
                <a:ea typeface="黑体" pitchFamily="2" charset="-122"/>
              </a:rPr>
              <a:t>巧</a:t>
            </a:r>
            <a:endParaRPr lang="en-US" altLang="zh-CN" sz="4000" b="1" dirty="0" smtClean="0">
              <a:solidFill>
                <a:srgbClr val="1A07A9"/>
              </a:solidFill>
              <a:ea typeface="黑体" pitchFamily="2" charset="-122"/>
            </a:endParaRPr>
          </a:p>
          <a:p>
            <a:pPr>
              <a:lnSpc>
                <a:spcPct val="125000"/>
              </a:lnSpc>
              <a:buClr>
                <a:schemeClr val="tx2"/>
              </a:buClr>
              <a:buNone/>
            </a:pPr>
            <a:r>
              <a:rPr lang="zh-CN" altLang="en-US" sz="4000" b="1" dirty="0" smtClean="0">
                <a:solidFill>
                  <a:srgbClr val="1A07A9"/>
                </a:solidFill>
                <a:ea typeface="黑体" pitchFamily="2" charset="-122"/>
              </a:rPr>
              <a:t>第二部</a:t>
            </a:r>
            <a:r>
              <a:rPr lang="zh-CN" altLang="en-US" sz="4000" b="1" dirty="0" smtClean="0">
                <a:solidFill>
                  <a:srgbClr val="1A07A9"/>
                </a:solidFill>
                <a:ea typeface="黑体" pitchFamily="2" charset="-122"/>
              </a:rPr>
              <a:t>分</a:t>
            </a:r>
            <a:r>
              <a:rPr lang="zh-CN" altLang="en-US" sz="4000" b="1" dirty="0" smtClean="0">
                <a:solidFill>
                  <a:srgbClr val="1A07A9"/>
                </a:solidFill>
                <a:ea typeface="黑体" pitchFamily="2" charset="-122"/>
              </a:rPr>
              <a:t>：</a:t>
            </a:r>
            <a:r>
              <a:rPr lang="zh-CN" altLang="en-US" sz="4000" b="1" dirty="0" smtClean="0">
                <a:solidFill>
                  <a:srgbClr val="1A07A9"/>
                </a:solidFill>
                <a:ea typeface="黑体" pitchFamily="2" charset="-122"/>
              </a:rPr>
              <a:t>怎样填</a:t>
            </a:r>
            <a:r>
              <a:rPr lang="zh-CN" altLang="en-US" sz="4000" b="1" dirty="0" smtClean="0">
                <a:solidFill>
                  <a:srgbClr val="1A07A9"/>
                </a:solidFill>
                <a:ea typeface="黑体" pitchFamily="2" charset="-122"/>
              </a:rPr>
              <a:t>写课</a:t>
            </a:r>
            <a:r>
              <a:rPr lang="zh-CN" altLang="en-US" sz="4000" b="1" dirty="0" smtClean="0">
                <a:solidFill>
                  <a:srgbClr val="1A07A9"/>
                </a:solidFill>
                <a:ea typeface="黑体" pitchFamily="2" charset="-122"/>
              </a:rPr>
              <a:t>题评审书</a:t>
            </a:r>
          </a:p>
          <a:p>
            <a:pPr>
              <a:lnSpc>
                <a:spcPct val="125000"/>
              </a:lnSpc>
              <a:buClr>
                <a:schemeClr val="tx2"/>
              </a:buClr>
              <a:buNone/>
            </a:pPr>
            <a:endParaRPr lang="zh-CN" altLang="en-US" sz="4000" b="1" dirty="0" smtClean="0">
              <a:solidFill>
                <a:srgbClr val="1A07A9"/>
              </a:solidFill>
              <a:ea typeface="黑体" pitchFamily="2" charset="-122"/>
            </a:endParaRPr>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Line 5"/>
          <p:cNvSpPr>
            <a:spLocks noChangeShapeType="1"/>
          </p:cNvSpPr>
          <p:nvPr/>
        </p:nvSpPr>
        <p:spPr bwMode="auto">
          <a:xfrm>
            <a:off x="533400" y="990600"/>
            <a:ext cx="8077200" cy="0"/>
          </a:xfrm>
          <a:prstGeom prst="line">
            <a:avLst/>
          </a:prstGeom>
          <a:noFill/>
          <a:ln w="28575">
            <a:solidFill>
              <a:srgbClr val="0000FF"/>
            </a:solidFill>
            <a:round/>
            <a:headEnd/>
            <a:tailEnd/>
          </a:ln>
          <a:effectLst/>
        </p:spPr>
        <p:txBody>
          <a:bodyPr/>
          <a:lstStyle/>
          <a:p>
            <a:endParaRPr lang="zh-CN" altLang="en-US"/>
          </a:p>
        </p:txBody>
      </p:sp>
      <p:sp>
        <p:nvSpPr>
          <p:cNvPr id="6" name="Rectangle 3"/>
          <p:cNvSpPr txBox="1">
            <a:spLocks noChangeArrowheads="1"/>
          </p:cNvSpPr>
          <p:nvPr/>
        </p:nvSpPr>
        <p:spPr>
          <a:xfrm>
            <a:off x="539552" y="1844824"/>
            <a:ext cx="8604448" cy="4606925"/>
          </a:xfrm>
          <a:prstGeom prst="rect">
            <a:avLst/>
          </a:prstGeom>
        </p:spPr>
        <p:txBody>
          <a:bodyPr/>
          <a:lstStyle/>
          <a:p>
            <a:pPr marL="342900" indent="-342900">
              <a:lnSpc>
                <a:spcPct val="150000"/>
              </a:lnSpc>
              <a:defRPr/>
            </a:pPr>
            <a:r>
              <a:rPr lang="zh-CN" altLang="en-US" sz="2000" b="1" dirty="0">
                <a:solidFill>
                  <a:srgbClr val="0000FF"/>
                </a:solidFill>
              </a:rPr>
              <a:t> </a:t>
            </a:r>
            <a:r>
              <a:rPr lang="zh-CN" altLang="en-US" sz="2000" b="1" dirty="0" smtClean="0">
                <a:solidFill>
                  <a:srgbClr val="0000FF"/>
                </a:solidFill>
              </a:rPr>
              <a:t>   </a:t>
            </a:r>
            <a:r>
              <a:rPr kumimoji="0" lang="en-US" altLang="zh-CN" sz="2000" b="1" i="0" u="none" strike="noStrike" kern="1200" cap="none" spc="0" normalizeH="0" baseline="0" noProof="0" dirty="0" smtClean="0">
                <a:ln>
                  <a:noFill/>
                </a:ln>
                <a:solidFill>
                  <a:srgbClr val="0000FF"/>
                </a:solidFill>
                <a:effectLst/>
                <a:uLnTx/>
                <a:uFillTx/>
                <a:latin typeface="+mn-lt"/>
                <a:ea typeface="+mn-ea"/>
                <a:cs typeface="+mn-cs"/>
              </a:rPr>
              <a:t>1.</a:t>
            </a:r>
            <a:r>
              <a:rPr lang="zh-CN" altLang="zh-CN" sz="2000" b="1" dirty="0" smtClean="0">
                <a:solidFill>
                  <a:srgbClr val="0000FF"/>
                </a:solidFill>
              </a:rPr>
              <a:t>课题名称的表述常用陈述句型，名称要正确、规范、新颖，句式要简洁，一般不超过</a:t>
            </a:r>
            <a:r>
              <a:rPr lang="en-US" altLang="zh-CN" sz="2000" b="1" dirty="0" smtClean="0">
                <a:solidFill>
                  <a:srgbClr val="0000FF"/>
                </a:solidFill>
              </a:rPr>
              <a:t>20</a:t>
            </a:r>
            <a:r>
              <a:rPr lang="zh-CN" altLang="zh-CN" sz="2000" b="1" dirty="0" smtClean="0">
                <a:solidFill>
                  <a:srgbClr val="0000FF"/>
                </a:solidFill>
              </a:rPr>
              <a:t>个字</a:t>
            </a:r>
            <a:r>
              <a:rPr lang="zh-CN" altLang="en-US" sz="2000" b="1" dirty="0" smtClean="0">
                <a:solidFill>
                  <a:srgbClr val="0000FF"/>
                </a:solidFill>
              </a:rPr>
              <a:t>，题目的结构</a:t>
            </a:r>
            <a:r>
              <a:rPr lang="en-US" altLang="zh-CN" sz="2000" b="1" dirty="0" smtClean="0">
                <a:solidFill>
                  <a:srgbClr val="0000FF"/>
                </a:solidFill>
              </a:rPr>
              <a:t>=</a:t>
            </a:r>
            <a:r>
              <a:rPr lang="zh-CN" altLang="en-US" sz="2000" b="1" dirty="0" smtClean="0">
                <a:solidFill>
                  <a:srgbClr val="0000FF"/>
                </a:solidFill>
              </a:rPr>
              <a:t>定语</a:t>
            </a:r>
            <a:r>
              <a:rPr lang="en-US" altLang="zh-CN" sz="2000" b="1" dirty="0" smtClean="0">
                <a:solidFill>
                  <a:srgbClr val="0000FF"/>
                </a:solidFill>
              </a:rPr>
              <a:t>+</a:t>
            </a:r>
            <a:r>
              <a:rPr lang="zh-CN" altLang="en-US" sz="2000" b="1" dirty="0" smtClean="0">
                <a:solidFill>
                  <a:srgbClr val="0000FF"/>
                </a:solidFill>
              </a:rPr>
              <a:t>主语</a:t>
            </a:r>
            <a:r>
              <a:rPr lang="en-US" altLang="zh-CN" sz="2000" b="1" dirty="0" smtClean="0">
                <a:solidFill>
                  <a:srgbClr val="0000FF"/>
                </a:solidFill>
              </a:rPr>
              <a:t>+</a:t>
            </a:r>
            <a:r>
              <a:rPr lang="zh-CN" altLang="en-US" sz="2000" b="1" dirty="0" smtClean="0">
                <a:solidFill>
                  <a:srgbClr val="0000FF"/>
                </a:solidFill>
              </a:rPr>
              <a:t>动词，</a:t>
            </a:r>
            <a:r>
              <a:rPr lang="zh-CN" altLang="zh-CN" sz="2000" b="1" dirty="0" smtClean="0">
                <a:solidFill>
                  <a:srgbClr val="0000FF"/>
                </a:solidFill>
              </a:rPr>
              <a:t>课题名称一般包括：</a:t>
            </a:r>
            <a:r>
              <a:rPr lang="zh-CN" altLang="zh-CN" sz="2000" b="1" dirty="0" smtClean="0">
                <a:solidFill>
                  <a:srgbClr val="FF0000"/>
                </a:solidFill>
              </a:rPr>
              <a:t>研究对象、</a:t>
            </a:r>
            <a:r>
              <a:rPr lang="zh-CN" altLang="zh-CN" sz="2000" b="1" dirty="0" smtClean="0">
                <a:solidFill>
                  <a:srgbClr val="0000FF"/>
                </a:solidFill>
              </a:rPr>
              <a:t>研究的范畴和</a:t>
            </a:r>
            <a:r>
              <a:rPr lang="zh-CN" altLang="zh-CN" sz="2000" b="1" dirty="0" smtClean="0">
                <a:solidFill>
                  <a:srgbClr val="00B050"/>
                </a:solidFill>
              </a:rPr>
              <a:t>研究方法</a:t>
            </a:r>
            <a:r>
              <a:rPr lang="zh-CN" altLang="zh-CN" sz="2000" b="1" dirty="0" smtClean="0">
                <a:solidFill>
                  <a:srgbClr val="0000FF"/>
                </a:solidFill>
              </a:rPr>
              <a:t>三要素。比如：</a:t>
            </a:r>
            <a:endParaRPr lang="en-US" altLang="zh-CN" sz="2000" b="1" dirty="0" smtClean="0">
              <a:solidFill>
                <a:srgbClr val="0000FF"/>
              </a:solidFill>
            </a:endParaRPr>
          </a:p>
          <a:p>
            <a:pPr marL="342900" indent="-342900">
              <a:lnSpc>
                <a:spcPct val="150000"/>
              </a:lnSpc>
              <a:defRPr/>
            </a:pPr>
            <a:endParaRPr lang="en-US" altLang="zh-CN" sz="2000" b="1" dirty="0" smtClean="0">
              <a:solidFill>
                <a:srgbClr val="0000FF"/>
              </a:solidFill>
            </a:endParaRPr>
          </a:p>
          <a:p>
            <a:pPr marL="342900" lvl="0" indent="-342900">
              <a:lnSpc>
                <a:spcPct val="150000"/>
              </a:lnSpc>
              <a:defRPr/>
            </a:pPr>
            <a:r>
              <a:rPr lang="zh-CN" altLang="en-US" sz="2000" b="1" dirty="0" smtClean="0">
                <a:solidFill>
                  <a:srgbClr val="1A07A9"/>
                </a:solidFill>
              </a:rPr>
              <a:t>以职业能力为导向的应用型工业工程专业</a:t>
            </a:r>
            <a:r>
              <a:rPr lang="zh-CN" altLang="en-US" sz="2000" b="1" dirty="0" smtClean="0">
                <a:solidFill>
                  <a:srgbClr val="FF0000"/>
                </a:solidFill>
              </a:rPr>
              <a:t>实践教学模式改革</a:t>
            </a:r>
            <a:r>
              <a:rPr lang="zh-CN" altLang="en-US" sz="2000" b="1" dirty="0" smtClean="0"/>
              <a:t>研究与</a:t>
            </a:r>
            <a:r>
              <a:rPr lang="zh-CN" altLang="en-US" sz="2000" b="1" dirty="0" smtClean="0">
                <a:solidFill>
                  <a:srgbClr val="00B050"/>
                </a:solidFill>
              </a:rPr>
              <a:t>实践</a:t>
            </a:r>
            <a:endParaRPr lang="en-US" altLang="zh-CN" sz="2000" b="1" dirty="0" smtClean="0">
              <a:solidFill>
                <a:srgbClr val="00B050"/>
              </a:solidFill>
            </a:endParaRPr>
          </a:p>
          <a:p>
            <a:pPr marL="342900" lvl="0" indent="-342900">
              <a:lnSpc>
                <a:spcPct val="150000"/>
              </a:lnSpc>
              <a:defRPr/>
            </a:pPr>
            <a:r>
              <a:rPr lang="zh-CN" altLang="en-US" sz="2000" b="1" dirty="0" smtClean="0">
                <a:solidFill>
                  <a:srgbClr val="1A07A9"/>
                </a:solidFill>
              </a:rPr>
              <a:t>基于校企合作的建筑电气类专业</a:t>
            </a:r>
            <a:r>
              <a:rPr lang="zh-CN" altLang="en-US" sz="2000" b="1" dirty="0" smtClean="0">
                <a:solidFill>
                  <a:srgbClr val="FF0000"/>
                </a:solidFill>
              </a:rPr>
              <a:t>人才培养模式</a:t>
            </a:r>
            <a:r>
              <a:rPr lang="zh-CN" altLang="en-US" sz="2000" b="1" dirty="0" smtClean="0"/>
              <a:t>改革与</a:t>
            </a:r>
            <a:r>
              <a:rPr lang="zh-CN" altLang="en-US" sz="2000" b="1" dirty="0" smtClean="0">
                <a:solidFill>
                  <a:srgbClr val="00B050"/>
                </a:solidFill>
              </a:rPr>
              <a:t>实践 </a:t>
            </a:r>
            <a:endParaRPr lang="en-US" altLang="zh-CN" sz="2000" b="1" dirty="0" smtClean="0">
              <a:solidFill>
                <a:srgbClr val="00B050"/>
              </a:solidFill>
            </a:endParaRPr>
          </a:p>
          <a:p>
            <a:pPr marL="342900" lvl="0" indent="-342900">
              <a:lnSpc>
                <a:spcPct val="150000"/>
              </a:lnSpc>
              <a:defRPr/>
            </a:pPr>
            <a:r>
              <a:rPr lang="zh-CN" altLang="en-US" sz="2000" b="1" dirty="0" smtClean="0">
                <a:solidFill>
                  <a:srgbClr val="1A07A9"/>
                </a:solidFill>
              </a:rPr>
              <a:t>面向建设行业的</a:t>
            </a:r>
            <a:r>
              <a:rPr lang="zh-CN" altLang="en-US" sz="2000" b="1" dirty="0" smtClean="0">
                <a:solidFill>
                  <a:srgbClr val="FF0000"/>
                </a:solidFill>
              </a:rPr>
              <a:t>校企合作应用型创新人才培养体系</a:t>
            </a:r>
            <a:r>
              <a:rPr lang="zh-CN" altLang="en-US" sz="2000" b="1" dirty="0" smtClean="0"/>
              <a:t>构建与</a:t>
            </a:r>
            <a:r>
              <a:rPr lang="zh-CN" altLang="en-US" sz="2000" b="1" dirty="0" smtClean="0">
                <a:solidFill>
                  <a:srgbClr val="00B050"/>
                </a:solidFill>
              </a:rPr>
              <a:t>实践 </a:t>
            </a:r>
            <a:endParaRPr lang="en-US" altLang="zh-CN" sz="2000" b="1" dirty="0" smtClean="0">
              <a:solidFill>
                <a:srgbClr val="00B050"/>
              </a:solidFill>
            </a:endParaRPr>
          </a:p>
          <a:p>
            <a:pPr marL="342900" lvl="0" indent="-342900">
              <a:lnSpc>
                <a:spcPct val="150000"/>
              </a:lnSpc>
              <a:defRPr/>
            </a:pPr>
            <a:r>
              <a:rPr lang="zh-CN" altLang="en-US" sz="2000" b="1" dirty="0" smtClean="0">
                <a:solidFill>
                  <a:srgbClr val="1A07A9"/>
                </a:solidFill>
              </a:rPr>
              <a:t>高等院校经济管理类本科</a:t>
            </a:r>
            <a:r>
              <a:rPr lang="zh-CN" altLang="en-US" sz="2000" b="1" dirty="0" smtClean="0">
                <a:solidFill>
                  <a:srgbClr val="FF0000"/>
                </a:solidFill>
              </a:rPr>
              <a:t>人才分类培养体系设计及实施机制</a:t>
            </a:r>
            <a:r>
              <a:rPr lang="zh-CN" altLang="en-US" sz="2000" b="1" dirty="0" smtClean="0">
                <a:solidFill>
                  <a:srgbClr val="00B050"/>
                </a:solidFill>
              </a:rPr>
              <a:t>操作性</a:t>
            </a:r>
            <a:r>
              <a:rPr lang="zh-CN" altLang="en-US" sz="2000" b="1" dirty="0" smtClean="0"/>
              <a:t>研究 </a:t>
            </a:r>
            <a:endParaRPr lang="en-US" altLang="zh-CN" sz="2000" b="1" dirty="0" smtClean="0"/>
          </a:p>
          <a:p>
            <a:pPr marL="342900" lvl="0" indent="-342900">
              <a:lnSpc>
                <a:spcPct val="150000"/>
              </a:lnSpc>
              <a:defRPr/>
            </a:pPr>
            <a:r>
              <a:rPr lang="zh-CN" altLang="en-US" sz="2000" b="1" dirty="0" smtClean="0">
                <a:solidFill>
                  <a:srgbClr val="1A07A9"/>
                </a:solidFill>
              </a:rPr>
              <a:t>以教学能力提升为核心的高等医学院校教师</a:t>
            </a:r>
            <a:r>
              <a:rPr lang="zh-CN" altLang="en-US" sz="2000" b="1" dirty="0" smtClean="0">
                <a:solidFill>
                  <a:srgbClr val="FF0000"/>
                </a:solidFill>
              </a:rPr>
              <a:t>专业发展模式</a:t>
            </a:r>
            <a:r>
              <a:rPr lang="zh-CN" altLang="en-US" sz="2000" b="1" dirty="0" smtClean="0">
                <a:solidFill>
                  <a:srgbClr val="00B050"/>
                </a:solidFill>
              </a:rPr>
              <a:t>调查与实践</a:t>
            </a:r>
            <a:endParaRPr lang="en-US" altLang="zh-CN" sz="2000" b="1" dirty="0" smtClean="0">
              <a:solidFill>
                <a:srgbClr val="00B050"/>
              </a:solidFill>
            </a:endParaRPr>
          </a:p>
          <a:p>
            <a:pPr marL="342900" lvl="0" indent="-342900">
              <a:defRPr/>
            </a:pPr>
            <a:endParaRPr lang="en-US" altLang="zh-CN" sz="2000" dirty="0" smtClean="0"/>
          </a:p>
          <a:p>
            <a:pPr marL="342900" marR="0" lvl="0" indent="-342900" algn="l" defTabSz="914400" rtl="0" eaLnBrk="1" fontAlgn="auto" latinLnBrk="0" hangingPunct="1">
              <a:buClrTx/>
              <a:buSzTx/>
              <a:buFont typeface="Wingdings" pitchFamily="2" charset="2"/>
              <a:buNone/>
              <a:tabLst/>
              <a:defRPr/>
            </a:pPr>
            <a:r>
              <a:rPr lang="zh-CN" altLang="en-US" sz="2000" b="1" dirty="0" smtClean="0">
                <a:solidFill>
                  <a:srgbClr val="0000FF"/>
                </a:solidFill>
              </a:rPr>
              <a:t>    </a:t>
            </a:r>
            <a:endParaRPr kumimoji="0" lang="zh-CN" altLang="en-US" sz="2000" b="1" i="0" u="none" strike="noStrike" kern="1200" cap="none" spc="0" normalizeH="0" baseline="0" noProof="0" dirty="0" smtClean="0">
              <a:ln>
                <a:noFill/>
              </a:ln>
              <a:solidFill>
                <a:srgbClr val="FF00FF"/>
              </a:solidFill>
              <a:effectLst/>
              <a:uLnTx/>
              <a:uFillTx/>
              <a:latin typeface="+mn-lt"/>
              <a:ea typeface="+mn-ea"/>
              <a:cs typeface="+mn-cs"/>
            </a:endParaRPr>
          </a:p>
        </p:txBody>
      </p:sp>
      <p:sp>
        <p:nvSpPr>
          <p:cNvPr id="5" name="Text Box 4"/>
          <p:cNvSpPr txBox="1">
            <a:spLocks noChangeArrowheads="1"/>
          </p:cNvSpPr>
          <p:nvPr/>
        </p:nvSpPr>
        <p:spPr bwMode="auto">
          <a:xfrm>
            <a:off x="539552" y="1196752"/>
            <a:ext cx="6120680" cy="646331"/>
          </a:xfrm>
          <a:prstGeom prst="rect">
            <a:avLst/>
          </a:prstGeom>
          <a:solidFill>
            <a:srgbClr val="FFC000"/>
          </a:solidFill>
          <a:ln w="9525">
            <a:noFill/>
            <a:miter lim="800000"/>
            <a:headEnd/>
            <a:tailEnd/>
          </a:ln>
          <a:effectLst/>
        </p:spPr>
        <p:txBody>
          <a:bodyPr wrap="square">
            <a:spAutoFit/>
          </a:bodyPr>
          <a:lstStyle/>
          <a:p>
            <a:pPr>
              <a:spcBef>
                <a:spcPct val="50000"/>
              </a:spcBef>
            </a:pPr>
            <a:r>
              <a:rPr lang="zh-CN" altLang="en-US" sz="3600" b="1" dirty="0" smtClean="0">
                <a:solidFill>
                  <a:srgbClr val="F915DE"/>
                </a:solidFill>
                <a:ea typeface="黑体" pitchFamily="2" charset="-122"/>
              </a:rPr>
              <a:t>（四）课题名称选择</a:t>
            </a:r>
            <a:endParaRPr lang="zh-CN" altLang="en-US" sz="3600" b="1" dirty="0">
              <a:solidFill>
                <a:srgbClr val="F915DE"/>
              </a:solidFill>
              <a:ea typeface="黑体" pitchFamily="2" charset="-122"/>
            </a:endParaRPr>
          </a:p>
        </p:txBody>
      </p:sp>
      <p:sp>
        <p:nvSpPr>
          <p:cNvPr id="7"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Line 5"/>
          <p:cNvSpPr>
            <a:spLocks noChangeShapeType="1"/>
          </p:cNvSpPr>
          <p:nvPr/>
        </p:nvSpPr>
        <p:spPr bwMode="auto">
          <a:xfrm>
            <a:off x="533400" y="990600"/>
            <a:ext cx="8077200" cy="0"/>
          </a:xfrm>
          <a:prstGeom prst="line">
            <a:avLst/>
          </a:prstGeom>
          <a:noFill/>
          <a:ln w="28575">
            <a:solidFill>
              <a:srgbClr val="0000FF"/>
            </a:solidFill>
            <a:round/>
            <a:headEnd/>
            <a:tailEnd/>
          </a:ln>
          <a:effectLst/>
        </p:spPr>
        <p:txBody>
          <a:bodyPr/>
          <a:lstStyle/>
          <a:p>
            <a:endParaRPr lang="zh-CN" altLang="en-US"/>
          </a:p>
        </p:txBody>
      </p:sp>
      <p:sp>
        <p:nvSpPr>
          <p:cNvPr id="6" name="Rectangle 3"/>
          <p:cNvSpPr txBox="1">
            <a:spLocks noChangeArrowheads="1"/>
          </p:cNvSpPr>
          <p:nvPr/>
        </p:nvSpPr>
        <p:spPr>
          <a:xfrm>
            <a:off x="539552" y="1844824"/>
            <a:ext cx="7924800" cy="4606925"/>
          </a:xfrm>
          <a:prstGeom prst="rect">
            <a:avLst/>
          </a:prstGeom>
        </p:spPr>
        <p:txBody>
          <a:bodyPr/>
          <a:lstStyle/>
          <a:p>
            <a:pPr marL="342900" lvl="0" indent="-342900">
              <a:lnSpc>
                <a:spcPct val="200000"/>
              </a:lnSpc>
              <a:spcBef>
                <a:spcPct val="20000"/>
              </a:spcBef>
              <a:defRPr/>
            </a:pPr>
            <a:r>
              <a:rPr lang="zh-CN" altLang="en-US" sz="2400" b="1" dirty="0">
                <a:solidFill>
                  <a:srgbClr val="0000FF"/>
                </a:solidFill>
              </a:rPr>
              <a:t> </a:t>
            </a:r>
            <a:r>
              <a:rPr lang="zh-CN" altLang="en-US" sz="2400" b="1" dirty="0" smtClean="0">
                <a:solidFill>
                  <a:srgbClr val="0000FF"/>
                </a:solidFill>
              </a:rPr>
              <a:t>   </a:t>
            </a:r>
            <a:r>
              <a:rPr kumimoji="0" lang="en-US" altLang="zh-CN" sz="2400" b="1" i="0" u="none" strike="noStrike" kern="1200" cap="none" spc="0" normalizeH="0" baseline="0" noProof="0" dirty="0" smtClean="0">
                <a:ln>
                  <a:noFill/>
                </a:ln>
                <a:solidFill>
                  <a:srgbClr val="0000FF"/>
                </a:solidFill>
                <a:effectLst/>
                <a:uLnTx/>
                <a:uFillTx/>
                <a:latin typeface="+mn-lt"/>
                <a:ea typeface="+mn-ea"/>
                <a:cs typeface="+mn-cs"/>
              </a:rPr>
              <a:t> 2.</a:t>
            </a:r>
            <a:r>
              <a:rPr kumimoji="0" lang="zh-CN" altLang="en-US" sz="2400" b="1" i="0" u="none" strike="noStrike" kern="1200" cap="none" spc="0" normalizeH="0" baseline="0" noProof="0" dirty="0" smtClean="0">
                <a:ln>
                  <a:noFill/>
                </a:ln>
                <a:solidFill>
                  <a:srgbClr val="0000FF"/>
                </a:solidFill>
                <a:effectLst/>
                <a:uLnTx/>
                <a:uFillTx/>
                <a:latin typeface="+mn-lt"/>
                <a:ea typeface="+mn-ea"/>
                <a:cs typeface="+mn-cs"/>
              </a:rPr>
              <a:t>题目要新颖</a:t>
            </a:r>
            <a:r>
              <a:rPr kumimoji="0" lang="en-US" altLang="zh-CN" sz="2400" b="1" i="0" u="none" strike="noStrike" kern="1200" cap="none" spc="0" normalizeH="0" baseline="0" noProof="0" dirty="0" smtClean="0">
                <a:ln>
                  <a:noFill/>
                </a:ln>
                <a:solidFill>
                  <a:srgbClr val="0000FF"/>
                </a:solidFill>
                <a:effectLst/>
                <a:uLnTx/>
                <a:uFillTx/>
                <a:latin typeface="+mn-lt"/>
                <a:ea typeface="+mn-ea"/>
                <a:cs typeface="+mn-cs"/>
              </a:rPr>
              <a:t>—</a:t>
            </a:r>
            <a:r>
              <a:rPr lang="zh-CN" altLang="en-US" sz="2000" b="1" dirty="0">
                <a:solidFill>
                  <a:srgbClr val="FF00FF"/>
                </a:solidFill>
              </a:rPr>
              <a:t>研究</a:t>
            </a:r>
            <a:r>
              <a:rPr kumimoji="0" lang="zh-CN" altLang="en-US" sz="2000" b="1" i="0" u="none" strike="noStrike" kern="1200" cap="none" spc="0" normalizeH="0" baseline="0" noProof="0" dirty="0" smtClean="0">
                <a:ln>
                  <a:noFill/>
                </a:ln>
                <a:solidFill>
                  <a:srgbClr val="FF00FF"/>
                </a:solidFill>
                <a:effectLst/>
                <a:uLnTx/>
                <a:uFillTx/>
                <a:latin typeface="+mn-lt"/>
                <a:ea typeface="+mn-ea"/>
                <a:cs typeface="+mn-cs"/>
              </a:rPr>
              <a:t>的对象、研究最佳角度（切入点）</a:t>
            </a:r>
            <a:endParaRPr kumimoji="0" lang="zh-CN" altLang="en-US" sz="2000" b="1" i="0" u="none" strike="noStrike" kern="1200" cap="none" spc="0" normalizeH="0" baseline="0" noProof="0" dirty="0" smtClean="0">
              <a:ln>
                <a:noFill/>
              </a:ln>
              <a:solidFill>
                <a:srgbClr val="FF0000"/>
              </a:solidFill>
              <a:effectLst/>
              <a:uLnTx/>
              <a:uFillTx/>
              <a:latin typeface="+mn-lt"/>
              <a:ea typeface="+mn-ea"/>
              <a:cs typeface="+mn-cs"/>
            </a:endParaRPr>
          </a:p>
          <a:p>
            <a:pPr marL="342900" lvl="0" indent="-342900">
              <a:lnSpc>
                <a:spcPct val="200000"/>
              </a:lnSpc>
              <a:spcBef>
                <a:spcPct val="20000"/>
              </a:spcBef>
            </a:pPr>
            <a:r>
              <a:rPr lang="zh-CN" altLang="en-US" sz="2400" b="1" dirty="0">
                <a:solidFill>
                  <a:srgbClr val="0000FF"/>
                </a:solidFill>
              </a:rPr>
              <a:t> </a:t>
            </a:r>
            <a:r>
              <a:rPr lang="zh-CN" altLang="en-US" sz="2400" b="1" dirty="0" smtClean="0">
                <a:solidFill>
                  <a:srgbClr val="0000FF"/>
                </a:solidFill>
              </a:rPr>
              <a:t>   </a:t>
            </a:r>
            <a:endParaRPr kumimoji="0" lang="en-US" altLang="zh-CN" sz="1800" b="1" i="0" u="none" strike="noStrike" kern="1200" cap="none" spc="0" normalizeH="0" baseline="0" noProof="0" dirty="0" smtClean="0">
              <a:ln>
                <a:noFill/>
              </a:ln>
              <a:solidFill>
                <a:srgbClr val="FF00FF"/>
              </a:solidFill>
              <a:effectLst/>
              <a:uLnTx/>
              <a:uFillTx/>
              <a:latin typeface="+mn-lt"/>
              <a:ea typeface="+mn-ea"/>
              <a:cs typeface="+mn-cs"/>
            </a:endParaRPr>
          </a:p>
          <a:p>
            <a:pPr marL="342900" marR="0" lvl="0" indent="-342900" algn="l" defTabSz="914400" rtl="0" eaLnBrk="1" fontAlgn="auto" latinLnBrk="0" hangingPunct="1">
              <a:lnSpc>
                <a:spcPct val="180000"/>
              </a:lnSpc>
              <a:spcBef>
                <a:spcPct val="20000"/>
              </a:spcBef>
              <a:spcAft>
                <a:spcPts val="0"/>
              </a:spcAft>
              <a:buClrTx/>
              <a:buSzTx/>
              <a:buFont typeface="Wingdings" pitchFamily="2" charset="2"/>
              <a:buNone/>
              <a:tabLst/>
              <a:defRPr/>
            </a:pPr>
            <a:r>
              <a:rPr lang="zh-CN" altLang="en-US" sz="2400" b="1" dirty="0" smtClean="0">
                <a:solidFill>
                  <a:srgbClr val="0000FF"/>
                </a:solidFill>
              </a:rPr>
              <a:t>    </a:t>
            </a:r>
            <a:endParaRPr kumimoji="0" lang="zh-CN" altLang="en-US" sz="1800" b="1" i="0" u="none" strike="noStrike" kern="1200" cap="none" spc="0" normalizeH="0" baseline="0" noProof="0" dirty="0" smtClean="0">
              <a:ln>
                <a:noFill/>
              </a:ln>
              <a:solidFill>
                <a:srgbClr val="FF00FF"/>
              </a:solidFill>
              <a:effectLst/>
              <a:uLnTx/>
              <a:uFillTx/>
              <a:latin typeface="+mn-lt"/>
              <a:ea typeface="+mn-ea"/>
              <a:cs typeface="+mn-cs"/>
            </a:endParaRPr>
          </a:p>
        </p:txBody>
      </p:sp>
      <p:sp>
        <p:nvSpPr>
          <p:cNvPr id="7" name="动作按钮: 文档 6">
            <a:hlinkClick r:id="rId3" action="ppaction://hlinkfile" highlightClick="1"/>
          </p:cNvPr>
          <p:cNvSpPr/>
          <p:nvPr/>
        </p:nvSpPr>
        <p:spPr>
          <a:xfrm>
            <a:off x="8532440" y="5805264"/>
            <a:ext cx="432048" cy="36004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2636912"/>
            <a:ext cx="8280920" cy="4247317"/>
          </a:xfrm>
          <a:prstGeom prst="rect">
            <a:avLst/>
          </a:prstGeom>
        </p:spPr>
        <p:txBody>
          <a:bodyPr wrap="square">
            <a:spAutoFit/>
          </a:bodyPr>
          <a:lstStyle/>
          <a:p>
            <a:pPr>
              <a:lnSpc>
                <a:spcPct val="150000"/>
              </a:lnSpc>
            </a:pPr>
            <a:r>
              <a:rPr lang="zh-CN" altLang="en-US" sz="2000" b="1" dirty="0" smtClean="0"/>
              <a:t>       一是 名称不能通用化、一般化。对于那种几乎哪个成果都可以用的名称，或者不着边际的名称，以及不能达到反映成果属性和特征的名称，都不宜采用。如：“教书育人提高教学质量”、“教学科研、生产相结合促进教学质量的提高”等，都不宜采用。</a:t>
            </a:r>
            <a:endParaRPr lang="en-US" altLang="zh-CN" sz="2000" b="1" dirty="0" smtClean="0"/>
          </a:p>
          <a:p>
            <a:pPr>
              <a:lnSpc>
                <a:spcPct val="150000"/>
              </a:lnSpc>
            </a:pPr>
            <a:r>
              <a:rPr lang="zh-CN" altLang="en-US" sz="2000" b="1" dirty="0" smtClean="0"/>
              <a:t>          二是名称与内容不符，如口号。 有的名称成了时髦名称的堆砌，把“全方位”、“立体化”、“整体优化” 、“面向现代化的教学”、“迎接二十一世纪的挑战”等时髦的名词全都用上了，结果课题的内容却没有这方面的表述，让人不知所云。</a:t>
            </a:r>
          </a:p>
          <a:p>
            <a:pPr>
              <a:lnSpc>
                <a:spcPct val="150000"/>
              </a:lnSpc>
            </a:pPr>
            <a:endParaRPr lang="zh-CN" altLang="en-US" sz="2000" b="1" dirty="0"/>
          </a:p>
        </p:txBody>
      </p:sp>
      <p:sp>
        <p:nvSpPr>
          <p:cNvPr id="10"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
        <p:nvSpPr>
          <p:cNvPr id="11" name="Text Box 4"/>
          <p:cNvSpPr txBox="1">
            <a:spLocks noChangeArrowheads="1"/>
          </p:cNvSpPr>
          <p:nvPr/>
        </p:nvSpPr>
        <p:spPr bwMode="auto">
          <a:xfrm>
            <a:off x="539552" y="1196752"/>
            <a:ext cx="6120680" cy="646331"/>
          </a:xfrm>
          <a:prstGeom prst="rect">
            <a:avLst/>
          </a:prstGeom>
          <a:solidFill>
            <a:srgbClr val="FFC000"/>
          </a:solidFill>
          <a:ln w="9525">
            <a:noFill/>
            <a:miter lim="800000"/>
            <a:headEnd/>
            <a:tailEnd/>
          </a:ln>
          <a:effectLst/>
        </p:spPr>
        <p:txBody>
          <a:bodyPr wrap="square">
            <a:spAutoFit/>
          </a:bodyPr>
          <a:lstStyle/>
          <a:p>
            <a:pPr>
              <a:spcBef>
                <a:spcPct val="50000"/>
              </a:spcBef>
            </a:pPr>
            <a:r>
              <a:rPr lang="zh-CN" altLang="en-US" sz="3600" b="1" dirty="0" smtClean="0">
                <a:solidFill>
                  <a:srgbClr val="F915DE"/>
                </a:solidFill>
                <a:ea typeface="黑体" pitchFamily="2" charset="-122"/>
              </a:rPr>
              <a:t>（四）课题名称选择</a:t>
            </a:r>
            <a:endParaRPr lang="zh-CN" altLang="en-US" sz="3600" b="1" dirty="0">
              <a:solidFill>
                <a:srgbClr val="F915DE"/>
              </a:solidFill>
              <a:ea typeface="黑体"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Line 5"/>
          <p:cNvSpPr>
            <a:spLocks noChangeShapeType="1"/>
          </p:cNvSpPr>
          <p:nvPr/>
        </p:nvSpPr>
        <p:spPr bwMode="auto">
          <a:xfrm>
            <a:off x="533400" y="990600"/>
            <a:ext cx="8077200" cy="0"/>
          </a:xfrm>
          <a:prstGeom prst="line">
            <a:avLst/>
          </a:prstGeom>
          <a:noFill/>
          <a:ln w="28575">
            <a:solidFill>
              <a:srgbClr val="0000FF"/>
            </a:solidFill>
            <a:round/>
            <a:headEnd/>
            <a:tailEnd/>
          </a:ln>
          <a:effectLst/>
        </p:spPr>
        <p:txBody>
          <a:bodyPr/>
          <a:lstStyle/>
          <a:p>
            <a:endParaRPr lang="zh-CN" altLang="en-US"/>
          </a:p>
        </p:txBody>
      </p:sp>
      <p:sp>
        <p:nvSpPr>
          <p:cNvPr id="6" name="Rectangle 3"/>
          <p:cNvSpPr txBox="1">
            <a:spLocks noChangeArrowheads="1"/>
          </p:cNvSpPr>
          <p:nvPr/>
        </p:nvSpPr>
        <p:spPr>
          <a:xfrm>
            <a:off x="539552" y="1844824"/>
            <a:ext cx="7924800" cy="4606925"/>
          </a:xfrm>
          <a:prstGeom prst="rect">
            <a:avLst/>
          </a:prstGeom>
        </p:spPr>
        <p:txBody>
          <a:bodyPr/>
          <a:lstStyle/>
          <a:p>
            <a:pPr marL="342900" lvl="0" indent="-342900">
              <a:lnSpc>
                <a:spcPct val="200000"/>
              </a:lnSpc>
              <a:spcBef>
                <a:spcPct val="20000"/>
              </a:spcBef>
              <a:defRPr/>
            </a:pPr>
            <a:r>
              <a:rPr kumimoji="0" lang="en-US" altLang="zh-CN" sz="2400" b="1" i="0" u="none" strike="noStrike" kern="1200" cap="none" spc="0" normalizeH="0" baseline="0" noProof="0" dirty="0" smtClean="0">
                <a:ln>
                  <a:noFill/>
                </a:ln>
                <a:solidFill>
                  <a:srgbClr val="0000FF"/>
                </a:solidFill>
                <a:effectLst/>
                <a:uLnTx/>
                <a:uFillTx/>
                <a:latin typeface="+mn-lt"/>
                <a:ea typeface="+mn-ea"/>
                <a:cs typeface="+mn-cs"/>
              </a:rPr>
              <a:t>3.</a:t>
            </a:r>
            <a:r>
              <a:rPr kumimoji="0" lang="zh-CN" altLang="en-US" sz="2400" b="1" i="0" u="none" strike="noStrike" kern="1200" cap="none" spc="0" normalizeH="0" baseline="0" noProof="0" dirty="0" smtClean="0">
                <a:ln>
                  <a:noFill/>
                </a:ln>
                <a:solidFill>
                  <a:srgbClr val="0000FF"/>
                </a:solidFill>
                <a:effectLst/>
                <a:uLnTx/>
                <a:uFillTx/>
                <a:latin typeface="+mn-lt"/>
                <a:ea typeface="+mn-ea"/>
                <a:cs typeface="+mn-cs"/>
              </a:rPr>
              <a:t>题目与内容相符</a:t>
            </a:r>
            <a:r>
              <a:rPr kumimoji="0" lang="en-US" altLang="zh-CN" sz="24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en-US" sz="1800" b="1" i="0" u="none" strike="noStrike" kern="1200" cap="none" spc="0" normalizeH="0" baseline="0" noProof="0" dirty="0" smtClean="0">
                <a:ln>
                  <a:noFill/>
                </a:ln>
                <a:solidFill>
                  <a:srgbClr val="FF00FF"/>
                </a:solidFill>
                <a:effectLst/>
                <a:uLnTx/>
                <a:uFillTx/>
                <a:latin typeface="+mn-lt"/>
                <a:ea typeface="+mn-ea"/>
                <a:cs typeface="+mn-cs"/>
              </a:rPr>
              <a:t>要求题目能够涵盖课题研究的全部内容，</a:t>
            </a:r>
            <a:r>
              <a:rPr lang="zh-CN" altLang="en-US" b="1" dirty="0" smtClean="0">
                <a:solidFill>
                  <a:srgbClr val="FF00FF"/>
                </a:solidFill>
              </a:rPr>
              <a:t>忌太长</a:t>
            </a:r>
            <a:endParaRPr lang="en-US" altLang="zh-CN" b="1" dirty="0" smtClean="0">
              <a:solidFill>
                <a:srgbClr val="FF00FF"/>
              </a:solidFill>
            </a:endParaRPr>
          </a:p>
          <a:p>
            <a:pPr marL="342900" lvl="0" indent="-342900">
              <a:lnSpc>
                <a:spcPct val="200000"/>
              </a:lnSpc>
              <a:spcBef>
                <a:spcPct val="20000"/>
              </a:spcBef>
              <a:defRPr/>
            </a:pPr>
            <a:r>
              <a:rPr lang="zh-CN" altLang="en-US" sz="2000" b="1" dirty="0" smtClean="0"/>
              <a:t>      不要取太繁杂的名称。有些申报者为了全面反映课题的内容，把名称搞得很繁杂，有的长达二、三十字甚至四、五十字，成了内容提要，此类名称既不好懂也不好记，难以给人留下深刻的印象。字数（含符号）不超过</a:t>
            </a:r>
            <a:r>
              <a:rPr lang="en-US" altLang="zh-CN" sz="2000" b="1" dirty="0" smtClean="0"/>
              <a:t>20</a:t>
            </a:r>
            <a:r>
              <a:rPr lang="zh-CN" altLang="en-US" sz="2000" b="1" dirty="0" smtClean="0"/>
              <a:t>个汉字。</a:t>
            </a:r>
            <a:r>
              <a:rPr lang="zh-CN" altLang="en-US" sz="2000" b="1" dirty="0" smtClean="0">
                <a:solidFill>
                  <a:srgbClr val="0000FF"/>
                </a:solidFill>
              </a:rPr>
              <a:t> </a:t>
            </a:r>
            <a:endParaRPr kumimoji="0" lang="zh-CN" altLang="en-US" sz="1800" b="1" i="0" u="none" strike="noStrike" kern="1200" cap="none" spc="0" normalizeH="0" baseline="0" noProof="0" dirty="0" smtClean="0">
              <a:ln>
                <a:noFill/>
              </a:ln>
              <a:solidFill>
                <a:srgbClr val="FF00FF"/>
              </a:solidFill>
              <a:effectLst/>
              <a:uLnTx/>
              <a:uFillTx/>
              <a:latin typeface="+mn-lt"/>
              <a:ea typeface="+mn-ea"/>
              <a:cs typeface="+mn-cs"/>
            </a:endParaRPr>
          </a:p>
          <a:p>
            <a:pPr marL="342900" marR="0" lvl="0" indent="-342900" algn="l" defTabSz="914400" rtl="0" eaLnBrk="1" fontAlgn="auto" latinLnBrk="0" hangingPunct="1">
              <a:lnSpc>
                <a:spcPct val="200000"/>
              </a:lnSpc>
              <a:spcBef>
                <a:spcPct val="20000"/>
              </a:spcBef>
              <a:spcAft>
                <a:spcPts val="0"/>
              </a:spcAft>
              <a:buClrTx/>
              <a:buSzTx/>
              <a:buFont typeface="Wingdings" pitchFamily="2" charset="2"/>
              <a:buNone/>
              <a:tabLst/>
              <a:defRPr/>
            </a:pPr>
            <a:r>
              <a:rPr lang="zh-CN" altLang="en-US" sz="2400" b="1" dirty="0">
                <a:solidFill>
                  <a:srgbClr val="0000FF"/>
                </a:solidFill>
              </a:rPr>
              <a:t> </a:t>
            </a:r>
            <a:r>
              <a:rPr lang="zh-CN" altLang="en-US" sz="2400" b="1" dirty="0" smtClean="0">
                <a:solidFill>
                  <a:srgbClr val="0000FF"/>
                </a:solidFill>
              </a:rPr>
              <a:t>   </a:t>
            </a:r>
            <a:endParaRPr kumimoji="0" lang="zh-CN" altLang="en-US" sz="1800" b="1" i="0" u="none" strike="noStrike" kern="1200" cap="none" spc="0" normalizeH="0" baseline="0" noProof="0" dirty="0" smtClean="0">
              <a:ln>
                <a:noFill/>
              </a:ln>
              <a:solidFill>
                <a:srgbClr val="FF00FF"/>
              </a:solidFill>
              <a:effectLst/>
              <a:uLnTx/>
              <a:uFillTx/>
              <a:latin typeface="+mn-lt"/>
              <a:ea typeface="+mn-ea"/>
              <a:cs typeface="+mn-cs"/>
            </a:endParaRPr>
          </a:p>
        </p:txBody>
      </p:sp>
      <p:sp>
        <p:nvSpPr>
          <p:cNvPr id="8"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
        <p:nvSpPr>
          <p:cNvPr id="9" name="Text Box 4"/>
          <p:cNvSpPr txBox="1">
            <a:spLocks noChangeArrowheads="1"/>
          </p:cNvSpPr>
          <p:nvPr/>
        </p:nvSpPr>
        <p:spPr bwMode="auto">
          <a:xfrm>
            <a:off x="539552" y="1196752"/>
            <a:ext cx="6120680" cy="646331"/>
          </a:xfrm>
          <a:prstGeom prst="rect">
            <a:avLst/>
          </a:prstGeom>
          <a:solidFill>
            <a:srgbClr val="FFC000"/>
          </a:solidFill>
          <a:ln w="9525">
            <a:noFill/>
            <a:miter lim="800000"/>
            <a:headEnd/>
            <a:tailEnd/>
          </a:ln>
          <a:effectLst/>
        </p:spPr>
        <p:txBody>
          <a:bodyPr wrap="square">
            <a:spAutoFit/>
          </a:bodyPr>
          <a:lstStyle/>
          <a:p>
            <a:pPr>
              <a:spcBef>
                <a:spcPct val="50000"/>
              </a:spcBef>
            </a:pPr>
            <a:r>
              <a:rPr lang="zh-CN" altLang="en-US" sz="3600" b="1" dirty="0" smtClean="0">
                <a:solidFill>
                  <a:srgbClr val="F915DE"/>
                </a:solidFill>
                <a:ea typeface="黑体" pitchFamily="2" charset="-122"/>
              </a:rPr>
              <a:t>（四）课题名称选择</a:t>
            </a:r>
            <a:endParaRPr lang="zh-CN" altLang="en-US" sz="3600" b="1" dirty="0">
              <a:solidFill>
                <a:srgbClr val="F915DE"/>
              </a:solidFill>
              <a:ea typeface="黑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Line 5"/>
          <p:cNvSpPr>
            <a:spLocks noChangeShapeType="1"/>
          </p:cNvSpPr>
          <p:nvPr/>
        </p:nvSpPr>
        <p:spPr bwMode="auto">
          <a:xfrm>
            <a:off x="533400" y="990600"/>
            <a:ext cx="8077200" cy="0"/>
          </a:xfrm>
          <a:prstGeom prst="line">
            <a:avLst/>
          </a:prstGeom>
          <a:noFill/>
          <a:ln w="28575">
            <a:solidFill>
              <a:srgbClr val="0000FF"/>
            </a:solidFill>
            <a:round/>
            <a:headEnd/>
            <a:tailEnd/>
          </a:ln>
          <a:effectLst/>
        </p:spPr>
        <p:txBody>
          <a:bodyPr/>
          <a:lstStyle/>
          <a:p>
            <a:endParaRPr lang="zh-CN" altLang="en-US"/>
          </a:p>
        </p:txBody>
      </p:sp>
      <p:sp>
        <p:nvSpPr>
          <p:cNvPr id="6" name="Rectangle 3"/>
          <p:cNvSpPr txBox="1">
            <a:spLocks noChangeArrowheads="1"/>
          </p:cNvSpPr>
          <p:nvPr/>
        </p:nvSpPr>
        <p:spPr>
          <a:xfrm>
            <a:off x="539552" y="1844824"/>
            <a:ext cx="7924800" cy="4606925"/>
          </a:xfrm>
          <a:prstGeom prst="rect">
            <a:avLst/>
          </a:prstGeom>
        </p:spPr>
        <p:txBody>
          <a:bodyPr/>
          <a:lstStyle/>
          <a:p>
            <a:pPr marL="342900" lvl="0" indent="-342900">
              <a:lnSpc>
                <a:spcPct val="200000"/>
              </a:lnSpc>
              <a:spcBef>
                <a:spcPct val="20000"/>
              </a:spcBef>
              <a:defRPr/>
            </a:pPr>
            <a:r>
              <a:rPr kumimoji="0" lang="en-US" altLang="zh-CN" sz="2400" b="1" i="0" u="none" strike="noStrike" kern="1200" cap="none" spc="0" normalizeH="0" baseline="0" noProof="0" dirty="0" smtClean="0">
                <a:ln>
                  <a:noFill/>
                </a:ln>
                <a:solidFill>
                  <a:srgbClr val="0000FF"/>
                </a:solidFill>
                <a:effectLst/>
                <a:uLnTx/>
                <a:uFillTx/>
                <a:latin typeface="+mn-lt"/>
                <a:ea typeface="+mn-ea"/>
                <a:cs typeface="+mn-cs"/>
              </a:rPr>
              <a:t>4.</a:t>
            </a:r>
            <a:r>
              <a:rPr kumimoji="0" lang="zh-CN" altLang="en-US" sz="2400" b="1" i="0" u="none" strike="noStrike" kern="1200" cap="none" spc="0" normalizeH="0" baseline="0" noProof="0" dirty="0" smtClean="0">
                <a:ln>
                  <a:noFill/>
                </a:ln>
                <a:solidFill>
                  <a:srgbClr val="0000FF"/>
                </a:solidFill>
                <a:effectLst/>
                <a:uLnTx/>
                <a:uFillTx/>
                <a:latin typeface="+mn-lt"/>
                <a:ea typeface="+mn-ea"/>
                <a:cs typeface="+mn-cs"/>
              </a:rPr>
              <a:t>题目大小适当</a:t>
            </a:r>
            <a:r>
              <a:rPr kumimoji="0" lang="en-US" altLang="zh-CN" sz="24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en-US" sz="1800" b="1" i="0" u="none" strike="noStrike" kern="1200" cap="none" spc="0" normalizeH="0" baseline="0" noProof="0" dirty="0" smtClean="0">
                <a:ln>
                  <a:noFill/>
                </a:ln>
                <a:solidFill>
                  <a:srgbClr val="FF00FF"/>
                </a:solidFill>
                <a:effectLst/>
                <a:uLnTx/>
                <a:uFillTx/>
                <a:latin typeface="+mn-lt"/>
                <a:ea typeface="+mn-ea"/>
                <a:cs typeface="+mn-cs"/>
              </a:rPr>
              <a:t>题目太大，必然空泛，难度大，完不成</a:t>
            </a:r>
            <a:endParaRPr kumimoji="0" lang="en-US" altLang="zh-CN" sz="1800" b="1" i="0" u="none" strike="noStrike" kern="1200" cap="none" spc="0" normalizeH="0" baseline="0" noProof="0" dirty="0" smtClean="0">
              <a:ln>
                <a:noFill/>
              </a:ln>
              <a:solidFill>
                <a:srgbClr val="FF00FF"/>
              </a:solidFill>
              <a:effectLst/>
              <a:uLnTx/>
              <a:uFillTx/>
              <a:latin typeface="+mn-lt"/>
              <a:ea typeface="+mn-ea"/>
              <a:cs typeface="+mn-cs"/>
            </a:endParaRPr>
          </a:p>
          <a:p>
            <a:pPr marL="342900" indent="-342900">
              <a:lnSpc>
                <a:spcPts val="2200"/>
              </a:lnSpc>
              <a:spcBef>
                <a:spcPct val="20000"/>
              </a:spcBef>
            </a:pPr>
            <a:r>
              <a:rPr lang="en-US" altLang="zh-CN" b="1" dirty="0">
                <a:solidFill>
                  <a:srgbClr val="FF00FF"/>
                </a:solidFill>
              </a:rPr>
              <a:t> </a:t>
            </a:r>
            <a:r>
              <a:rPr lang="en-US" altLang="zh-CN" b="1" dirty="0" smtClean="0">
                <a:solidFill>
                  <a:srgbClr val="FF00FF"/>
                </a:solidFill>
              </a:rPr>
              <a:t>                                           </a:t>
            </a:r>
            <a:r>
              <a:rPr kumimoji="0" lang="zh-CN" altLang="en-US" sz="1800" b="1" i="0" u="none" strike="noStrike" kern="1200" cap="none" spc="0" normalizeH="0" baseline="0" noProof="0" dirty="0" smtClean="0">
                <a:ln>
                  <a:noFill/>
                </a:ln>
                <a:solidFill>
                  <a:srgbClr val="FF00FF"/>
                </a:solidFill>
                <a:effectLst/>
                <a:uLnTx/>
                <a:uFillTx/>
                <a:latin typeface="+mn-lt"/>
                <a:ea typeface="+mn-ea"/>
                <a:cs typeface="+mn-cs"/>
              </a:rPr>
              <a:t>题目太小</a:t>
            </a:r>
            <a:r>
              <a:rPr lang="zh-CN" altLang="en-US" b="1" dirty="0">
                <a:solidFill>
                  <a:srgbClr val="FF00FF"/>
                </a:solidFill>
              </a:rPr>
              <a:t>，过易，分量</a:t>
            </a:r>
            <a:r>
              <a:rPr kumimoji="0" lang="zh-CN" altLang="en-US" sz="1800" b="1" i="0" u="none" strike="noStrike" kern="1200" cap="none" spc="0" normalizeH="0" baseline="0" noProof="0" dirty="0" smtClean="0">
                <a:ln>
                  <a:noFill/>
                </a:ln>
                <a:solidFill>
                  <a:srgbClr val="FF00FF"/>
                </a:solidFill>
                <a:effectLst/>
                <a:uLnTx/>
                <a:uFillTx/>
                <a:latin typeface="+mn-lt"/>
                <a:ea typeface="+mn-ea"/>
                <a:cs typeface="+mn-cs"/>
              </a:rPr>
              <a:t>不够，批不下来</a:t>
            </a:r>
            <a:endParaRPr lang="zh-CN" altLang="en-US" dirty="0" smtClean="0"/>
          </a:p>
          <a:p>
            <a:pPr marL="342900" lvl="0" indent="-342900">
              <a:lnSpc>
                <a:spcPts val="2200"/>
              </a:lnSpc>
              <a:spcBef>
                <a:spcPct val="20000"/>
              </a:spcBef>
            </a:pPr>
            <a:endParaRPr kumimoji="0" lang="en-US" altLang="zh-CN" sz="1800" b="1" i="0" u="none" strike="noStrike" kern="1200" cap="none" spc="0" normalizeH="0" baseline="0" noProof="0" dirty="0" smtClean="0">
              <a:ln>
                <a:noFill/>
              </a:ln>
              <a:solidFill>
                <a:srgbClr val="FF00FF"/>
              </a:solidFill>
              <a:effectLst/>
              <a:uLnTx/>
              <a:uFillTx/>
              <a:latin typeface="+mn-lt"/>
              <a:ea typeface="+mn-ea"/>
              <a:cs typeface="+mn-cs"/>
            </a:endParaRPr>
          </a:p>
          <a:p>
            <a:pPr marL="342900" marR="0" lvl="0" indent="-342900" algn="l" defTabSz="914400" rtl="0" eaLnBrk="1" fontAlgn="auto" latinLnBrk="0" hangingPunct="1">
              <a:lnSpc>
                <a:spcPct val="180000"/>
              </a:lnSpc>
              <a:spcBef>
                <a:spcPct val="20000"/>
              </a:spcBef>
              <a:spcAft>
                <a:spcPts val="0"/>
              </a:spcAft>
              <a:buClrTx/>
              <a:buSzTx/>
              <a:buFont typeface="Wingdings" pitchFamily="2" charset="2"/>
              <a:buNone/>
              <a:tabLst/>
              <a:defRPr/>
            </a:pPr>
            <a:r>
              <a:rPr lang="zh-CN" altLang="en-US" sz="2400" b="1" dirty="0" smtClean="0">
                <a:solidFill>
                  <a:srgbClr val="0000FF"/>
                </a:solidFill>
              </a:rPr>
              <a:t>    </a:t>
            </a:r>
            <a:endParaRPr kumimoji="0" lang="zh-CN" altLang="en-US" sz="1800" b="1" i="0" u="none" strike="noStrike" kern="1200" cap="none" spc="0" normalizeH="0" baseline="0" noProof="0" dirty="0" smtClean="0">
              <a:ln>
                <a:noFill/>
              </a:ln>
              <a:solidFill>
                <a:srgbClr val="FF00FF"/>
              </a:solidFill>
              <a:effectLst/>
              <a:uLnTx/>
              <a:uFillTx/>
              <a:latin typeface="+mn-lt"/>
              <a:ea typeface="+mn-ea"/>
              <a:cs typeface="+mn-cs"/>
            </a:endParaRPr>
          </a:p>
        </p:txBody>
      </p:sp>
      <p:sp>
        <p:nvSpPr>
          <p:cNvPr id="7" name="动作按钮: 文档 6">
            <a:hlinkClick r:id="rId3" action="ppaction://hlinkfile" highlightClick="1"/>
          </p:cNvPr>
          <p:cNvSpPr/>
          <p:nvPr/>
        </p:nvSpPr>
        <p:spPr>
          <a:xfrm>
            <a:off x="8532440" y="5805264"/>
            <a:ext cx="432048" cy="36004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动作按钮: 文档 7">
            <a:hlinkClick r:id="rId4" action="ppaction://hlinkfile" highlightClick="1"/>
          </p:cNvPr>
          <p:cNvSpPr/>
          <p:nvPr/>
        </p:nvSpPr>
        <p:spPr>
          <a:xfrm>
            <a:off x="179512" y="6309320"/>
            <a:ext cx="432048" cy="404664"/>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9592" y="3501008"/>
            <a:ext cx="7056784" cy="2169825"/>
          </a:xfrm>
          <a:prstGeom prst="rect">
            <a:avLst/>
          </a:prstGeom>
        </p:spPr>
        <p:txBody>
          <a:bodyPr wrap="square">
            <a:spAutoFit/>
          </a:bodyPr>
          <a:lstStyle/>
          <a:p>
            <a:pPr>
              <a:lnSpc>
                <a:spcPct val="150000"/>
              </a:lnSpc>
            </a:pPr>
            <a:r>
              <a:rPr lang="zh-CN" altLang="en-US" b="1" dirty="0" smtClean="0">
                <a:solidFill>
                  <a:srgbClr val="0000FF"/>
                </a:solidFill>
              </a:rPr>
              <a:t>         课题的名称是该课题给人们的第一印象，应当简洁明了，好记易懂，准确反映或概括成果的属性和内涵。恰当的名称能起到对成果“画龙点睛”的作用。</a:t>
            </a:r>
          </a:p>
          <a:p>
            <a:pPr>
              <a:lnSpc>
                <a:spcPct val="150000"/>
              </a:lnSpc>
            </a:pPr>
            <a:r>
              <a:rPr lang="zh-CN" altLang="en-US" b="1" dirty="0" smtClean="0">
                <a:solidFill>
                  <a:srgbClr val="0000FF"/>
                </a:solidFill>
              </a:rPr>
              <a:t>         对申请课题者来说，在给项目取名时，对每一个词或字都应反复推敲，力求准确、精辟。</a:t>
            </a:r>
            <a:endParaRPr lang="en-US" altLang="zh-CN" b="1" dirty="0" smtClean="0">
              <a:solidFill>
                <a:srgbClr val="0000FF"/>
              </a:solidFill>
            </a:endParaRPr>
          </a:p>
        </p:txBody>
      </p:sp>
      <p:sp>
        <p:nvSpPr>
          <p:cNvPr id="11"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三、科研选课的技巧</a:t>
            </a:r>
          </a:p>
        </p:txBody>
      </p:sp>
      <p:sp>
        <p:nvSpPr>
          <p:cNvPr id="12" name="Text Box 4"/>
          <p:cNvSpPr txBox="1">
            <a:spLocks noChangeArrowheads="1"/>
          </p:cNvSpPr>
          <p:nvPr/>
        </p:nvSpPr>
        <p:spPr bwMode="auto">
          <a:xfrm>
            <a:off x="539552" y="1196752"/>
            <a:ext cx="6120680" cy="646331"/>
          </a:xfrm>
          <a:prstGeom prst="rect">
            <a:avLst/>
          </a:prstGeom>
          <a:solidFill>
            <a:srgbClr val="FFC000"/>
          </a:solidFill>
          <a:ln w="9525">
            <a:noFill/>
            <a:miter lim="800000"/>
            <a:headEnd/>
            <a:tailEnd/>
          </a:ln>
          <a:effectLst/>
        </p:spPr>
        <p:txBody>
          <a:bodyPr wrap="square">
            <a:spAutoFit/>
          </a:bodyPr>
          <a:lstStyle/>
          <a:p>
            <a:pPr>
              <a:spcBef>
                <a:spcPct val="50000"/>
              </a:spcBef>
            </a:pPr>
            <a:r>
              <a:rPr lang="zh-CN" altLang="en-US" sz="3600" b="1" dirty="0" smtClean="0">
                <a:solidFill>
                  <a:srgbClr val="F915DE"/>
                </a:solidFill>
                <a:ea typeface="黑体" pitchFamily="2" charset="-122"/>
              </a:rPr>
              <a:t>（四）课题名称选择</a:t>
            </a:r>
            <a:endParaRPr lang="zh-CN" altLang="en-US" sz="3600" b="1" dirty="0">
              <a:solidFill>
                <a:srgbClr val="F915DE"/>
              </a:solidFill>
              <a:ea typeface="黑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563938" y="3968750"/>
            <a:ext cx="1905000" cy="336550"/>
          </a:xfrm>
          <a:prstGeom prst="rect">
            <a:avLst/>
          </a:prstGeom>
          <a:noFill/>
          <a:ln w="9525">
            <a:noFill/>
            <a:miter lim="800000"/>
            <a:headEnd/>
            <a:tailEnd/>
          </a:ln>
        </p:spPr>
        <p:txBody>
          <a:bodyPr>
            <a:spAutoFit/>
          </a:bodyPr>
          <a:lstStyle/>
          <a:p>
            <a:r>
              <a:rPr lang="zh-CN" altLang="en-US" sz="1600" b="1">
                <a:solidFill>
                  <a:schemeClr val="bg1"/>
                </a:solidFill>
                <a:ea typeface="宋体" pitchFamily="2" charset="-122"/>
              </a:rPr>
              <a:t> </a:t>
            </a:r>
            <a:endParaRPr lang="zh-CN" altLang="en-US" sz="2700" b="1">
              <a:ea typeface="黑体" pitchFamily="2" charset="-122"/>
            </a:endParaRPr>
          </a:p>
        </p:txBody>
      </p:sp>
      <p:sp>
        <p:nvSpPr>
          <p:cNvPr id="14339" name="AutoShape 3"/>
          <p:cNvSpPr>
            <a:spLocks noChangeArrowheads="1"/>
          </p:cNvSpPr>
          <p:nvPr/>
        </p:nvSpPr>
        <p:spPr bwMode="auto">
          <a:xfrm>
            <a:off x="323850" y="4581525"/>
            <a:ext cx="2771775" cy="2160588"/>
          </a:xfrm>
          <a:prstGeom prst="roundRect">
            <a:avLst>
              <a:gd name="adj" fmla="val 12699"/>
            </a:avLst>
          </a:prstGeom>
          <a:solidFill>
            <a:schemeClr val="accent1"/>
          </a:solidFill>
          <a:ln w="9525">
            <a:noFill/>
            <a:round/>
            <a:headEnd/>
            <a:tailEnd/>
          </a:ln>
        </p:spPr>
        <p:txBody>
          <a:bodyPr wrap="none" anchor="ctr"/>
          <a:lstStyle/>
          <a:p>
            <a:endParaRPr lang="zh-CN" altLang="en-US"/>
          </a:p>
        </p:txBody>
      </p:sp>
      <p:sp>
        <p:nvSpPr>
          <p:cNvPr id="14340" name="AutoShape 4"/>
          <p:cNvSpPr>
            <a:spLocks noChangeArrowheads="1"/>
          </p:cNvSpPr>
          <p:nvPr/>
        </p:nvSpPr>
        <p:spPr bwMode="auto">
          <a:xfrm>
            <a:off x="395288" y="5013325"/>
            <a:ext cx="2592387" cy="1655763"/>
          </a:xfrm>
          <a:prstGeom prst="roundRect">
            <a:avLst>
              <a:gd name="adj" fmla="val 16667"/>
            </a:avLst>
          </a:prstGeom>
          <a:solidFill>
            <a:srgbClr val="FFFFFF"/>
          </a:solidFill>
          <a:ln w="9525">
            <a:noFill/>
            <a:round/>
            <a:headEnd/>
            <a:tailEnd/>
          </a:ln>
          <a:effectLst>
            <a:prstShdw prst="shdw17" dist="17961" dir="13500000">
              <a:srgbClr val="999999"/>
            </a:prstShdw>
          </a:effectLst>
        </p:spPr>
        <p:txBody>
          <a:bodyPr wrap="none" anchor="ctr"/>
          <a:lstStyle/>
          <a:p>
            <a:endParaRPr lang="zh-CN" altLang="en-US"/>
          </a:p>
        </p:txBody>
      </p:sp>
      <p:sp>
        <p:nvSpPr>
          <p:cNvPr id="14341" name="Text Box 18"/>
          <p:cNvSpPr txBox="1">
            <a:spLocks noChangeArrowheads="1"/>
          </p:cNvSpPr>
          <p:nvPr/>
        </p:nvSpPr>
        <p:spPr bwMode="auto">
          <a:xfrm>
            <a:off x="841375" y="4581525"/>
            <a:ext cx="1858963" cy="398058"/>
          </a:xfrm>
          <a:prstGeom prst="rect">
            <a:avLst/>
          </a:prstGeom>
          <a:noFill/>
          <a:ln w="9525">
            <a:noFill/>
            <a:miter lim="800000"/>
            <a:headEnd/>
            <a:tailEnd/>
          </a:ln>
        </p:spPr>
        <p:txBody>
          <a:bodyPr>
            <a:spAutoFit/>
          </a:bodyPr>
          <a:lstStyle/>
          <a:p>
            <a:pPr>
              <a:lnSpc>
                <a:spcPct val="120000"/>
              </a:lnSpc>
            </a:pPr>
            <a:r>
              <a:rPr lang="en-US" sz="1800" b="1" dirty="0">
                <a:solidFill>
                  <a:schemeClr val="bg1"/>
                </a:solidFill>
                <a:ea typeface="黑体" pitchFamily="2" charset="-122"/>
              </a:rPr>
              <a:t>应用研究</a:t>
            </a:r>
          </a:p>
        </p:txBody>
      </p:sp>
      <p:sp>
        <p:nvSpPr>
          <p:cNvPr id="14342" name="Text Box 9"/>
          <p:cNvSpPr txBox="1">
            <a:spLocks noChangeArrowheads="1"/>
          </p:cNvSpPr>
          <p:nvPr/>
        </p:nvSpPr>
        <p:spPr bwMode="auto">
          <a:xfrm>
            <a:off x="395288" y="5013325"/>
            <a:ext cx="2579687" cy="1793875"/>
          </a:xfrm>
          <a:prstGeom prst="rect">
            <a:avLst/>
          </a:prstGeom>
          <a:noFill/>
          <a:ln w="9525">
            <a:noFill/>
            <a:miter lim="800000"/>
            <a:headEnd/>
            <a:tailEnd/>
          </a:ln>
        </p:spPr>
        <p:txBody>
          <a:bodyPr>
            <a:spAutoFit/>
          </a:bodyPr>
          <a:lstStyle/>
          <a:p>
            <a:pPr algn="l" eaLnBrk="0" hangingPunct="0">
              <a:spcBef>
                <a:spcPct val="20000"/>
              </a:spcBef>
            </a:pPr>
            <a:r>
              <a:rPr lang="zh-CN" altLang="en-US" sz="1400">
                <a:solidFill>
                  <a:srgbClr val="000000"/>
                </a:solidFill>
                <a:ea typeface="黑体" pitchFamily="2" charset="-122"/>
              </a:rPr>
              <a:t>高校的科研工作应当紧密结合区域经济社会发展的需要，针对生产、建设、服务、管理一线遇到的实际问题进行研究，以解决现实问题作为出发点和落脚点，以服务求支持，以服务求发展。</a:t>
            </a:r>
            <a:endParaRPr lang="en-US" sz="1400">
              <a:solidFill>
                <a:srgbClr val="000000"/>
              </a:solidFill>
              <a:ea typeface="黑体" pitchFamily="2" charset="-122"/>
            </a:endParaRPr>
          </a:p>
          <a:p>
            <a:pPr eaLnBrk="0" hangingPunct="0"/>
            <a:endParaRPr lang="en-US" sz="1400">
              <a:solidFill>
                <a:srgbClr val="000000"/>
              </a:solidFill>
              <a:ea typeface="黑体" pitchFamily="2" charset="-122"/>
            </a:endParaRPr>
          </a:p>
        </p:txBody>
      </p:sp>
      <p:sp>
        <p:nvSpPr>
          <p:cNvPr id="14343" name="AutoShape 7"/>
          <p:cNvSpPr>
            <a:spLocks noChangeArrowheads="1"/>
          </p:cNvSpPr>
          <p:nvPr/>
        </p:nvSpPr>
        <p:spPr bwMode="auto">
          <a:xfrm>
            <a:off x="323850" y="2241550"/>
            <a:ext cx="2808288" cy="2052638"/>
          </a:xfrm>
          <a:prstGeom prst="roundRect">
            <a:avLst>
              <a:gd name="adj" fmla="val 12699"/>
            </a:avLst>
          </a:prstGeom>
          <a:solidFill>
            <a:schemeClr val="folHlink"/>
          </a:solidFill>
          <a:ln w="9525">
            <a:noFill/>
            <a:round/>
            <a:headEnd/>
            <a:tailEnd/>
          </a:ln>
        </p:spPr>
        <p:txBody>
          <a:bodyPr wrap="none" anchor="ctr"/>
          <a:lstStyle/>
          <a:p>
            <a:endParaRPr lang="zh-CN" altLang="en-US"/>
          </a:p>
        </p:txBody>
      </p:sp>
      <p:sp>
        <p:nvSpPr>
          <p:cNvPr id="14344" name="AutoShape 8"/>
          <p:cNvSpPr>
            <a:spLocks noChangeArrowheads="1"/>
          </p:cNvSpPr>
          <p:nvPr/>
        </p:nvSpPr>
        <p:spPr bwMode="auto">
          <a:xfrm>
            <a:off x="395288" y="2725738"/>
            <a:ext cx="2663825" cy="1423987"/>
          </a:xfrm>
          <a:prstGeom prst="roundRect">
            <a:avLst>
              <a:gd name="adj" fmla="val 16667"/>
            </a:avLst>
          </a:prstGeom>
          <a:solidFill>
            <a:srgbClr val="FFFFFF"/>
          </a:solidFill>
          <a:ln w="9525">
            <a:noFill/>
            <a:round/>
            <a:headEnd/>
            <a:tailEnd/>
          </a:ln>
          <a:effectLst>
            <a:prstShdw prst="shdw17" dist="17961" dir="13500000">
              <a:srgbClr val="999999"/>
            </a:prstShdw>
          </a:effectLst>
        </p:spPr>
        <p:txBody>
          <a:bodyPr wrap="none" anchor="ctr"/>
          <a:lstStyle/>
          <a:p>
            <a:endParaRPr lang="zh-CN" altLang="en-US"/>
          </a:p>
        </p:txBody>
      </p:sp>
      <p:sp>
        <p:nvSpPr>
          <p:cNvPr id="14345" name="Text Box 18"/>
          <p:cNvSpPr txBox="1">
            <a:spLocks noChangeArrowheads="1"/>
          </p:cNvSpPr>
          <p:nvPr/>
        </p:nvSpPr>
        <p:spPr bwMode="auto">
          <a:xfrm>
            <a:off x="792163" y="2276475"/>
            <a:ext cx="1858962" cy="422275"/>
          </a:xfrm>
          <a:prstGeom prst="rect">
            <a:avLst/>
          </a:prstGeom>
          <a:noFill/>
          <a:ln w="9525">
            <a:noFill/>
            <a:miter lim="800000"/>
            <a:headEnd/>
            <a:tailEnd/>
          </a:ln>
        </p:spPr>
        <p:txBody>
          <a:bodyPr>
            <a:spAutoFit/>
          </a:bodyPr>
          <a:lstStyle/>
          <a:p>
            <a:pPr>
              <a:lnSpc>
                <a:spcPct val="120000"/>
              </a:lnSpc>
            </a:pPr>
            <a:r>
              <a:rPr lang="en-US" sz="1800" b="1">
                <a:solidFill>
                  <a:srgbClr val="FFFFFF"/>
                </a:solidFill>
                <a:ea typeface="黑体" pitchFamily="2" charset="-122"/>
              </a:rPr>
              <a:t>教学研究</a:t>
            </a:r>
          </a:p>
        </p:txBody>
      </p:sp>
      <p:sp>
        <p:nvSpPr>
          <p:cNvPr id="14346" name="Text Box 9"/>
          <p:cNvSpPr txBox="1">
            <a:spLocks noChangeArrowheads="1"/>
          </p:cNvSpPr>
          <p:nvPr/>
        </p:nvSpPr>
        <p:spPr bwMode="auto">
          <a:xfrm>
            <a:off x="539750" y="2708275"/>
            <a:ext cx="2519363" cy="1266825"/>
          </a:xfrm>
          <a:prstGeom prst="rect">
            <a:avLst/>
          </a:prstGeom>
          <a:noFill/>
          <a:ln w="9525">
            <a:noFill/>
            <a:miter lim="800000"/>
            <a:headEnd/>
            <a:tailEnd/>
          </a:ln>
        </p:spPr>
        <p:txBody>
          <a:bodyPr>
            <a:spAutoFit/>
          </a:bodyPr>
          <a:lstStyle/>
          <a:p>
            <a:pPr algn="l">
              <a:lnSpc>
                <a:spcPct val="120000"/>
              </a:lnSpc>
            </a:pPr>
            <a:r>
              <a:rPr lang="zh-CN" altLang="en-US" sz="1600">
                <a:solidFill>
                  <a:srgbClr val="000000"/>
                </a:solidFill>
                <a:ea typeface="黑体" pitchFamily="2" charset="-122"/>
              </a:rPr>
              <a:t>专业建设、课程体系构建、实践教学体系构建、教学方法、教学内容、教学手段、考试考核、论文作业 。</a:t>
            </a:r>
            <a:endParaRPr lang="en-US" sz="1600">
              <a:solidFill>
                <a:srgbClr val="000000"/>
              </a:solidFill>
              <a:ea typeface="黑体" pitchFamily="2" charset="-122"/>
            </a:endParaRPr>
          </a:p>
        </p:txBody>
      </p:sp>
      <p:sp>
        <p:nvSpPr>
          <p:cNvPr id="14347" name="AutoShape 11"/>
          <p:cNvSpPr>
            <a:spLocks noChangeArrowheads="1"/>
          </p:cNvSpPr>
          <p:nvPr/>
        </p:nvSpPr>
        <p:spPr bwMode="auto">
          <a:xfrm>
            <a:off x="6356350" y="4652963"/>
            <a:ext cx="2608263" cy="2016125"/>
          </a:xfrm>
          <a:prstGeom prst="roundRect">
            <a:avLst>
              <a:gd name="adj" fmla="val 12699"/>
            </a:avLst>
          </a:prstGeom>
          <a:solidFill>
            <a:schemeClr val="hlink"/>
          </a:solidFill>
          <a:ln w="9525">
            <a:noFill/>
            <a:round/>
            <a:headEnd/>
            <a:tailEnd/>
          </a:ln>
        </p:spPr>
        <p:txBody>
          <a:bodyPr wrap="none" anchor="ctr"/>
          <a:lstStyle/>
          <a:p>
            <a:endParaRPr lang="zh-CN" altLang="en-US"/>
          </a:p>
        </p:txBody>
      </p:sp>
      <p:sp>
        <p:nvSpPr>
          <p:cNvPr id="14348" name="AutoShape 12"/>
          <p:cNvSpPr>
            <a:spLocks noChangeArrowheads="1"/>
          </p:cNvSpPr>
          <p:nvPr/>
        </p:nvSpPr>
        <p:spPr bwMode="auto">
          <a:xfrm>
            <a:off x="6411913" y="5137150"/>
            <a:ext cx="2470150" cy="1460500"/>
          </a:xfrm>
          <a:prstGeom prst="roundRect">
            <a:avLst>
              <a:gd name="adj" fmla="val 16667"/>
            </a:avLst>
          </a:prstGeom>
          <a:solidFill>
            <a:srgbClr val="FFFFFF"/>
          </a:solidFill>
          <a:ln w="9525">
            <a:noFill/>
            <a:round/>
            <a:headEnd/>
            <a:tailEnd/>
          </a:ln>
          <a:effectLst>
            <a:prstShdw prst="shdw17" dist="17961" dir="13500000">
              <a:srgbClr val="999999"/>
            </a:prstShdw>
          </a:effectLst>
        </p:spPr>
        <p:txBody>
          <a:bodyPr wrap="none" anchor="ctr"/>
          <a:lstStyle/>
          <a:p>
            <a:endParaRPr lang="zh-CN" altLang="en-US"/>
          </a:p>
        </p:txBody>
      </p:sp>
      <p:sp>
        <p:nvSpPr>
          <p:cNvPr id="14349" name="Text Box 18"/>
          <p:cNvSpPr txBox="1">
            <a:spLocks noChangeArrowheads="1"/>
          </p:cNvSpPr>
          <p:nvPr/>
        </p:nvSpPr>
        <p:spPr bwMode="auto">
          <a:xfrm>
            <a:off x="6596063" y="4676775"/>
            <a:ext cx="2133600" cy="422275"/>
          </a:xfrm>
          <a:prstGeom prst="rect">
            <a:avLst/>
          </a:prstGeom>
          <a:noFill/>
          <a:ln w="9525">
            <a:noFill/>
            <a:miter lim="800000"/>
            <a:headEnd/>
            <a:tailEnd/>
          </a:ln>
        </p:spPr>
        <p:txBody>
          <a:bodyPr>
            <a:spAutoFit/>
          </a:bodyPr>
          <a:lstStyle/>
          <a:p>
            <a:pPr>
              <a:lnSpc>
                <a:spcPct val="120000"/>
              </a:lnSpc>
            </a:pPr>
            <a:r>
              <a:rPr lang="en-US" sz="1800" b="1" dirty="0">
                <a:solidFill>
                  <a:schemeClr val="bg1"/>
                </a:solidFill>
                <a:ea typeface="黑体" pitchFamily="2" charset="-122"/>
              </a:rPr>
              <a:t>政策研究</a:t>
            </a:r>
          </a:p>
        </p:txBody>
      </p:sp>
      <p:sp>
        <p:nvSpPr>
          <p:cNvPr id="14350" name="Text Box 9"/>
          <p:cNvSpPr txBox="1">
            <a:spLocks noChangeArrowheads="1"/>
          </p:cNvSpPr>
          <p:nvPr/>
        </p:nvSpPr>
        <p:spPr bwMode="auto">
          <a:xfrm>
            <a:off x="6446838" y="5229225"/>
            <a:ext cx="2376487" cy="1314450"/>
          </a:xfrm>
          <a:prstGeom prst="rect">
            <a:avLst/>
          </a:prstGeom>
          <a:noFill/>
          <a:ln w="9525">
            <a:noFill/>
            <a:miter lim="800000"/>
            <a:headEnd/>
            <a:tailEnd/>
          </a:ln>
        </p:spPr>
        <p:txBody>
          <a:bodyPr>
            <a:spAutoFit/>
          </a:bodyPr>
          <a:lstStyle/>
          <a:p>
            <a:pPr algn="l" eaLnBrk="0" hangingPunct="0"/>
            <a:r>
              <a:rPr lang="en-US" sz="1600">
                <a:solidFill>
                  <a:srgbClr val="000000"/>
                </a:solidFill>
                <a:ea typeface="黑体" pitchFamily="2" charset="-122"/>
              </a:rPr>
              <a:t>从实际出发，找出解决问题、化解矛盾的办法，为领导决策提供依据和参考，实现教育决策的科学化和民主化。</a:t>
            </a:r>
            <a:endParaRPr lang="en-US" sz="1700">
              <a:solidFill>
                <a:srgbClr val="0000CC"/>
              </a:solidFill>
              <a:ea typeface="黑体" pitchFamily="2" charset="-122"/>
            </a:endParaRPr>
          </a:p>
        </p:txBody>
      </p:sp>
      <p:sp>
        <p:nvSpPr>
          <p:cNvPr id="14351" name="AutoShape 15"/>
          <p:cNvSpPr>
            <a:spLocks noChangeArrowheads="1"/>
          </p:cNvSpPr>
          <p:nvPr/>
        </p:nvSpPr>
        <p:spPr bwMode="auto">
          <a:xfrm>
            <a:off x="6264275" y="2241550"/>
            <a:ext cx="2700338" cy="2195513"/>
          </a:xfrm>
          <a:prstGeom prst="roundRect">
            <a:avLst>
              <a:gd name="adj" fmla="val 12699"/>
            </a:avLst>
          </a:prstGeom>
          <a:solidFill>
            <a:schemeClr val="accent2"/>
          </a:solidFill>
          <a:ln w="9525">
            <a:noFill/>
            <a:round/>
            <a:headEnd/>
            <a:tailEnd/>
          </a:ln>
        </p:spPr>
        <p:txBody>
          <a:bodyPr wrap="none" anchor="ctr"/>
          <a:lstStyle/>
          <a:p>
            <a:endParaRPr lang="zh-CN" altLang="en-US"/>
          </a:p>
        </p:txBody>
      </p:sp>
      <p:sp>
        <p:nvSpPr>
          <p:cNvPr id="14352" name="AutoShape 16"/>
          <p:cNvSpPr>
            <a:spLocks noChangeArrowheads="1"/>
          </p:cNvSpPr>
          <p:nvPr/>
        </p:nvSpPr>
        <p:spPr bwMode="auto">
          <a:xfrm>
            <a:off x="6319838" y="2736850"/>
            <a:ext cx="2511425" cy="1555750"/>
          </a:xfrm>
          <a:prstGeom prst="roundRect">
            <a:avLst>
              <a:gd name="adj" fmla="val 16667"/>
            </a:avLst>
          </a:prstGeom>
          <a:solidFill>
            <a:srgbClr val="FFFFFF"/>
          </a:solidFill>
          <a:ln w="9525">
            <a:noFill/>
            <a:round/>
            <a:headEnd/>
            <a:tailEnd/>
          </a:ln>
          <a:effectLst>
            <a:prstShdw prst="shdw17" dist="17961" dir="13500000">
              <a:srgbClr val="999999"/>
            </a:prstShdw>
          </a:effectLst>
        </p:spPr>
        <p:txBody>
          <a:bodyPr wrap="none" anchor="ctr"/>
          <a:lstStyle/>
          <a:p>
            <a:endParaRPr lang="zh-CN" altLang="en-US"/>
          </a:p>
        </p:txBody>
      </p:sp>
      <p:sp>
        <p:nvSpPr>
          <p:cNvPr id="14353" name="Text Box 18"/>
          <p:cNvSpPr txBox="1">
            <a:spLocks noChangeArrowheads="1"/>
          </p:cNvSpPr>
          <p:nvPr/>
        </p:nvSpPr>
        <p:spPr bwMode="auto">
          <a:xfrm>
            <a:off x="6656388" y="2241550"/>
            <a:ext cx="1944687" cy="422275"/>
          </a:xfrm>
          <a:prstGeom prst="rect">
            <a:avLst/>
          </a:prstGeom>
          <a:noFill/>
          <a:ln w="9525">
            <a:noFill/>
            <a:miter lim="800000"/>
            <a:headEnd/>
            <a:tailEnd/>
          </a:ln>
        </p:spPr>
        <p:txBody>
          <a:bodyPr>
            <a:spAutoFit/>
          </a:bodyPr>
          <a:lstStyle/>
          <a:p>
            <a:pPr>
              <a:lnSpc>
                <a:spcPct val="120000"/>
              </a:lnSpc>
            </a:pPr>
            <a:r>
              <a:rPr lang="en-US" sz="1800" b="1">
                <a:solidFill>
                  <a:srgbClr val="FFFFFF"/>
                </a:solidFill>
                <a:ea typeface="黑体" pitchFamily="2" charset="-122"/>
              </a:rPr>
              <a:t>管理研究</a:t>
            </a:r>
            <a:endParaRPr lang="zh-CN" altLang="en-US" sz="1800" b="1">
              <a:solidFill>
                <a:srgbClr val="FFFFFF"/>
              </a:solidFill>
              <a:ea typeface="黑体" pitchFamily="2" charset="-122"/>
            </a:endParaRPr>
          </a:p>
        </p:txBody>
      </p:sp>
      <p:sp>
        <p:nvSpPr>
          <p:cNvPr id="14354" name="Text Box 9"/>
          <p:cNvSpPr txBox="1">
            <a:spLocks noChangeArrowheads="1"/>
          </p:cNvSpPr>
          <p:nvPr/>
        </p:nvSpPr>
        <p:spPr bwMode="auto">
          <a:xfrm>
            <a:off x="6421438" y="2781300"/>
            <a:ext cx="2471737" cy="1679575"/>
          </a:xfrm>
          <a:prstGeom prst="rect">
            <a:avLst/>
          </a:prstGeom>
          <a:noFill/>
          <a:ln w="9525">
            <a:noFill/>
            <a:miter lim="800000"/>
            <a:headEnd/>
            <a:tailEnd/>
          </a:ln>
        </p:spPr>
        <p:txBody>
          <a:bodyPr>
            <a:spAutoFit/>
          </a:bodyPr>
          <a:lstStyle/>
          <a:p>
            <a:pPr algn="l"/>
            <a:r>
              <a:rPr lang="zh-CN" altLang="en-US" sz="1600">
                <a:solidFill>
                  <a:srgbClr val="000000"/>
                </a:solidFill>
                <a:ea typeface="黑体" pitchFamily="2" charset="-122"/>
              </a:rPr>
              <a:t>每一个教职工都是管理者，</a:t>
            </a:r>
            <a:r>
              <a:rPr lang="zh-CN" altLang="en-US"/>
              <a:t> </a:t>
            </a:r>
            <a:r>
              <a:rPr lang="en-US" sz="1600">
                <a:solidFill>
                  <a:srgbClr val="000000"/>
                </a:solidFill>
                <a:ea typeface="黑体" pitchFamily="2" charset="-122"/>
              </a:rPr>
              <a:t>善于学习、善于研究，才能有所发现、有所创新、有所突破，使每一个管理者变成管理人才</a:t>
            </a:r>
            <a:r>
              <a:rPr lang="zh-CN" altLang="en-US" sz="1600">
                <a:solidFill>
                  <a:srgbClr val="000000"/>
                </a:solidFill>
                <a:ea typeface="黑体" pitchFamily="2" charset="-122"/>
              </a:rPr>
              <a:t>。</a:t>
            </a:r>
          </a:p>
          <a:p>
            <a:endParaRPr lang="en-US" sz="1600">
              <a:solidFill>
                <a:srgbClr val="000000"/>
              </a:solidFill>
              <a:ea typeface="黑体" pitchFamily="2" charset="-122"/>
            </a:endParaRPr>
          </a:p>
        </p:txBody>
      </p:sp>
      <p:grpSp>
        <p:nvGrpSpPr>
          <p:cNvPr id="2" name="Group 19"/>
          <p:cNvGrpSpPr>
            <a:grpSpLocks/>
          </p:cNvGrpSpPr>
          <p:nvPr/>
        </p:nvGrpSpPr>
        <p:grpSpPr bwMode="auto">
          <a:xfrm>
            <a:off x="3095625" y="2906713"/>
            <a:ext cx="2819400" cy="2803525"/>
            <a:chOff x="0" y="0"/>
            <a:chExt cx="1776" cy="1766"/>
          </a:xfrm>
        </p:grpSpPr>
        <p:sp>
          <p:nvSpPr>
            <p:cNvPr id="14356" name="AutoShape 20"/>
            <p:cNvSpPr>
              <a:spLocks noChangeArrowheads="1"/>
            </p:cNvSpPr>
            <p:nvPr/>
          </p:nvSpPr>
          <p:spPr bwMode="auto">
            <a:xfrm rot="6774404">
              <a:off x="36" y="90"/>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hlink">
                    <a:gamma/>
                    <a:shade val="0"/>
                    <a:invGamma/>
                  </a:schemeClr>
                </a:gs>
                <a:gs pos="100000">
                  <a:schemeClr val="hlink"/>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hlink"/>
              </a:extrusionClr>
            </a:sp3d>
          </p:spPr>
          <p:txBody>
            <a:bodyPr wrap="none" anchor="ctr">
              <a:flatTx/>
            </a:bodyPr>
            <a:lstStyle/>
            <a:p>
              <a:pPr>
                <a:defRPr/>
              </a:pPr>
              <a:endParaRPr lang="zh-CN" altLang="en-US"/>
            </a:p>
          </p:txBody>
        </p:sp>
        <p:sp>
          <p:nvSpPr>
            <p:cNvPr id="14357" name="AutoShape 21"/>
            <p:cNvSpPr>
              <a:spLocks noChangeArrowheads="1"/>
            </p:cNvSpPr>
            <p:nvPr/>
          </p:nvSpPr>
          <p:spPr bwMode="auto">
            <a:xfrm rot="12174404">
              <a:off x="0" y="79"/>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1">
                    <a:gamma/>
                    <a:shade val="0"/>
                    <a:invGamma/>
                  </a:schemeClr>
                </a:gs>
                <a:gs pos="100000">
                  <a:schemeClr val="accent1"/>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1"/>
              </a:extrusionClr>
            </a:sp3d>
          </p:spPr>
          <p:txBody>
            <a:bodyPr wrap="none" anchor="ctr">
              <a:flatTx/>
            </a:bodyPr>
            <a:lstStyle/>
            <a:p>
              <a:pPr>
                <a:defRPr/>
              </a:pPr>
              <a:endParaRPr lang="zh-CN" altLang="en-US"/>
            </a:p>
          </p:txBody>
        </p:sp>
        <p:sp>
          <p:nvSpPr>
            <p:cNvPr id="14358" name="AutoShape 22"/>
            <p:cNvSpPr>
              <a:spLocks noChangeArrowheads="1"/>
            </p:cNvSpPr>
            <p:nvPr/>
          </p:nvSpPr>
          <p:spPr bwMode="auto">
            <a:xfrm rot="17574404">
              <a:off x="61" y="12"/>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folHlink">
                    <a:gamma/>
                    <a:shade val="6275"/>
                    <a:invGamma/>
                  </a:schemeClr>
                </a:gs>
                <a:gs pos="100000">
                  <a:schemeClr val="folHlink"/>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folHlink"/>
              </a:extrusionClr>
            </a:sp3d>
          </p:spPr>
          <p:txBody>
            <a:bodyPr wrap="none" anchor="ctr">
              <a:flatTx/>
            </a:bodyPr>
            <a:lstStyle/>
            <a:p>
              <a:pPr>
                <a:defRPr/>
              </a:pPr>
              <a:endParaRPr lang="zh-CN" altLang="en-US"/>
            </a:p>
          </p:txBody>
        </p:sp>
        <p:sp>
          <p:nvSpPr>
            <p:cNvPr id="14359" name="AutoShape 23"/>
            <p:cNvSpPr>
              <a:spLocks noChangeArrowheads="1"/>
            </p:cNvSpPr>
            <p:nvPr/>
          </p:nvSpPr>
          <p:spPr bwMode="auto">
            <a:xfrm rot="1374404">
              <a:off x="88" y="48"/>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2">
                    <a:gamma/>
                    <a:shade val="0"/>
                    <a:invGamma/>
                  </a:schemeClr>
                </a:gs>
                <a:gs pos="100000">
                  <a:schemeClr val="accent2"/>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2"/>
              </a:extrusionClr>
            </a:sp3d>
          </p:spPr>
          <p:txBody>
            <a:bodyPr wrap="none" anchor="ctr">
              <a:flatTx/>
            </a:bodyPr>
            <a:lstStyle/>
            <a:p>
              <a:pPr>
                <a:defRPr/>
              </a:pPr>
              <a:endParaRPr lang="zh-CN" altLang="en-US"/>
            </a:p>
          </p:txBody>
        </p:sp>
      </p:grpSp>
      <p:sp>
        <p:nvSpPr>
          <p:cNvPr id="14360" name="AutoShape 24"/>
          <p:cNvSpPr>
            <a:spLocks noChangeArrowheads="1"/>
          </p:cNvSpPr>
          <p:nvPr/>
        </p:nvSpPr>
        <p:spPr bwMode="auto">
          <a:xfrm rot="10800000">
            <a:off x="2303463" y="1135063"/>
            <a:ext cx="4356100" cy="1141412"/>
          </a:xfrm>
          <a:prstGeom prst="upArrow">
            <a:avLst>
              <a:gd name="adj1" fmla="val 72694"/>
              <a:gd name="adj2" fmla="val 33931"/>
            </a:avLst>
          </a:prstGeom>
          <a:gradFill rotWithShape="1">
            <a:gsLst>
              <a:gs pos="0">
                <a:schemeClr val="accent2"/>
              </a:gs>
              <a:gs pos="100000">
                <a:schemeClr val="bg1"/>
              </a:gs>
            </a:gsLst>
            <a:lin ang="5400000" scaled="1"/>
          </a:gradFill>
          <a:ln w="9525">
            <a:noFill/>
            <a:miter lim="800000"/>
            <a:headEnd/>
            <a:tailEnd/>
          </a:ln>
        </p:spPr>
        <p:txBody>
          <a:bodyPr rot="10800000" wrap="none" anchor="ctr"/>
          <a:lstStyle/>
          <a:p>
            <a:r>
              <a:rPr lang="en-US" sz="2400" b="1" dirty="0">
                <a:ea typeface="黑体" pitchFamily="2" charset="-122"/>
                <a:hlinkClick r:id="rId3" action="ppaction://hlinkfile"/>
              </a:rPr>
              <a:t>立足工作搞科研</a:t>
            </a:r>
          </a:p>
          <a:p>
            <a:r>
              <a:rPr lang="en-US" sz="2400" b="1" dirty="0">
                <a:ea typeface="黑体" pitchFamily="2" charset="-122"/>
                <a:hlinkClick r:id="rId3" action="ppaction://hlinkfile"/>
              </a:rPr>
              <a:t>搞好科研促工作</a:t>
            </a:r>
            <a:endParaRPr lang="zh-CN" altLang="en-US" sz="2400" b="1" dirty="0">
              <a:ea typeface="黑体" pitchFamily="2" charset="-122"/>
            </a:endParaRPr>
          </a:p>
        </p:txBody>
      </p:sp>
      <p:sp>
        <p:nvSpPr>
          <p:cNvPr id="49173" name="Rectangle 2"/>
          <p:cNvSpPr>
            <a:spLocks noChangeArrowheads="1"/>
          </p:cNvSpPr>
          <p:nvPr/>
        </p:nvSpPr>
        <p:spPr bwMode="auto">
          <a:xfrm>
            <a:off x="395536" y="0"/>
            <a:ext cx="4608512" cy="936625"/>
          </a:xfrm>
          <a:prstGeom prst="rect">
            <a:avLst/>
          </a:prstGeom>
          <a:noFill/>
          <a:ln w="9525">
            <a:noFill/>
            <a:miter lim="800000"/>
            <a:headEnd/>
            <a:tailEnd/>
          </a:ln>
        </p:spPr>
        <p:txBody>
          <a:bodyPr anchor="ctr"/>
          <a:lstStyle/>
          <a:p>
            <a:pPr algn="l" eaLnBrk="0" hangingPunct="0">
              <a:buFontTx/>
              <a:buNone/>
            </a:pPr>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sp>
        <p:nvSpPr>
          <p:cNvPr id="14362" name="Rectangle 26"/>
          <p:cNvSpPr>
            <a:spLocks noChangeArrowheads="1"/>
          </p:cNvSpPr>
          <p:nvPr/>
        </p:nvSpPr>
        <p:spPr bwMode="auto">
          <a:xfrm>
            <a:off x="3348038" y="3933825"/>
            <a:ext cx="2519362" cy="641350"/>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defRPr/>
            </a:pPr>
            <a:r>
              <a:rPr lang="zh-CN" altLang="en-US" sz="1800" b="1">
                <a:solidFill>
                  <a:srgbClr val="A50021"/>
                </a:solidFill>
                <a:ea typeface="黑体" pitchFamily="2" charset="-122"/>
              </a:rPr>
              <a:t>大体确定，适时变动，坚持数年，融会贯通</a:t>
            </a:r>
            <a:r>
              <a:rPr lang="en-US" sz="1800" b="1">
                <a:solidFill>
                  <a:srgbClr val="A50021"/>
                </a:solidFill>
                <a:ea typeface="黑体" pitchFamily="2" charset="-122"/>
              </a:rPr>
              <a:t>。</a:t>
            </a:r>
            <a:endParaRPr lang="zh-CN" altLang="en-US" sz="1800" b="1">
              <a:solidFill>
                <a:srgbClr val="A50021"/>
              </a:solidFill>
              <a:ea typeface="黑体" pitchFamily="2" charset="-122"/>
            </a:endParaRPr>
          </a:p>
        </p:txBody>
      </p:sp>
      <p:sp>
        <p:nvSpPr>
          <p:cNvPr id="28" name="TextBox 27"/>
          <p:cNvSpPr txBox="1"/>
          <p:nvPr/>
        </p:nvSpPr>
        <p:spPr>
          <a:xfrm>
            <a:off x="0" y="1268760"/>
            <a:ext cx="2699792" cy="523220"/>
          </a:xfrm>
          <a:prstGeom prst="rect">
            <a:avLst/>
          </a:prstGeom>
          <a:noFill/>
        </p:spPr>
        <p:txBody>
          <a:bodyPr wrap="square" rtlCol="0">
            <a:spAutoFit/>
          </a:bodyPr>
          <a:lstStyle/>
          <a:p>
            <a:r>
              <a:rPr lang="zh-CN" altLang="en-US" sz="2800" b="1" dirty="0" smtClean="0">
                <a:solidFill>
                  <a:srgbClr val="1A07A9"/>
                </a:solidFill>
              </a:rPr>
              <a:t>（一）主要内容</a:t>
            </a:r>
            <a:endParaRPr lang="zh-CN" altLang="en-US" sz="2800" b="1" dirty="0">
              <a:solidFill>
                <a:srgbClr val="1A07A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ppt_w</p:attrName>
                                        </p:attrNameLst>
                                      </p:cBhvr>
                                      <p:tavLst>
                                        <p:tav tm="0">
                                          <p:val>
                                            <p:fltVal val="0"/>
                                          </p:val>
                                        </p:tav>
                                        <p:tav tm="100000">
                                          <p:val>
                                            <p:strVal val="#ppt_w"/>
                                          </p:val>
                                        </p:tav>
                                      </p:tavLst>
                                    </p:anim>
                                    <p:anim calcmode="lin" valueType="num">
                                      <p:cBhvr>
                                        <p:cTn id="8" dur="500" fill="hold"/>
                                        <p:tgtEl>
                                          <p:spTgt spid="1433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4339"/>
                                        </p:tgtEl>
                                        <p:attrNameLst>
                                          <p:attrName>style.visibility</p:attrName>
                                        </p:attrNameLst>
                                      </p:cBhvr>
                                      <p:to>
                                        <p:strVal val="visible"/>
                                      </p:to>
                                    </p:set>
                                    <p:anim calcmode="lin" valueType="num">
                                      <p:cBhvr>
                                        <p:cTn id="11" dur="500" fill="hold"/>
                                        <p:tgtEl>
                                          <p:spTgt spid="14339"/>
                                        </p:tgtEl>
                                        <p:attrNameLst>
                                          <p:attrName>ppt_w</p:attrName>
                                        </p:attrNameLst>
                                      </p:cBhvr>
                                      <p:tavLst>
                                        <p:tav tm="0">
                                          <p:val>
                                            <p:fltVal val="0"/>
                                          </p:val>
                                        </p:tav>
                                        <p:tav tm="100000">
                                          <p:val>
                                            <p:strVal val="#ppt_w"/>
                                          </p:val>
                                        </p:tav>
                                      </p:tavLst>
                                    </p:anim>
                                    <p:anim calcmode="lin" valueType="num">
                                      <p:cBhvr>
                                        <p:cTn id="12" dur="500" fill="hold"/>
                                        <p:tgtEl>
                                          <p:spTgt spid="14339"/>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4340"/>
                                        </p:tgtEl>
                                        <p:attrNameLst>
                                          <p:attrName>style.visibility</p:attrName>
                                        </p:attrNameLst>
                                      </p:cBhvr>
                                      <p:to>
                                        <p:strVal val="visible"/>
                                      </p:to>
                                    </p:set>
                                    <p:anim calcmode="lin" valueType="num">
                                      <p:cBhvr>
                                        <p:cTn id="15" dur="500" fill="hold"/>
                                        <p:tgtEl>
                                          <p:spTgt spid="14340"/>
                                        </p:tgtEl>
                                        <p:attrNameLst>
                                          <p:attrName>ppt_w</p:attrName>
                                        </p:attrNameLst>
                                      </p:cBhvr>
                                      <p:tavLst>
                                        <p:tav tm="0">
                                          <p:val>
                                            <p:fltVal val="0"/>
                                          </p:val>
                                        </p:tav>
                                        <p:tav tm="100000">
                                          <p:val>
                                            <p:strVal val="#ppt_w"/>
                                          </p:val>
                                        </p:tav>
                                      </p:tavLst>
                                    </p:anim>
                                    <p:anim calcmode="lin" valueType="num">
                                      <p:cBhvr>
                                        <p:cTn id="16" dur="500" fill="hold"/>
                                        <p:tgtEl>
                                          <p:spTgt spid="14340"/>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4341"/>
                                        </p:tgtEl>
                                        <p:attrNameLst>
                                          <p:attrName>style.visibility</p:attrName>
                                        </p:attrNameLst>
                                      </p:cBhvr>
                                      <p:to>
                                        <p:strVal val="visible"/>
                                      </p:to>
                                    </p:set>
                                    <p:anim calcmode="lin" valueType="num">
                                      <p:cBhvr>
                                        <p:cTn id="19" dur="500" fill="hold"/>
                                        <p:tgtEl>
                                          <p:spTgt spid="14341"/>
                                        </p:tgtEl>
                                        <p:attrNameLst>
                                          <p:attrName>ppt_w</p:attrName>
                                        </p:attrNameLst>
                                      </p:cBhvr>
                                      <p:tavLst>
                                        <p:tav tm="0">
                                          <p:val>
                                            <p:fltVal val="0"/>
                                          </p:val>
                                        </p:tav>
                                        <p:tav tm="100000">
                                          <p:val>
                                            <p:strVal val="#ppt_w"/>
                                          </p:val>
                                        </p:tav>
                                      </p:tavLst>
                                    </p:anim>
                                    <p:anim calcmode="lin" valueType="num">
                                      <p:cBhvr>
                                        <p:cTn id="20" dur="500" fill="hold"/>
                                        <p:tgtEl>
                                          <p:spTgt spid="14341"/>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4342"/>
                                        </p:tgtEl>
                                        <p:attrNameLst>
                                          <p:attrName>style.visibility</p:attrName>
                                        </p:attrNameLst>
                                      </p:cBhvr>
                                      <p:to>
                                        <p:strVal val="visible"/>
                                      </p:to>
                                    </p:set>
                                    <p:anim calcmode="lin" valueType="num">
                                      <p:cBhvr>
                                        <p:cTn id="23" dur="500" fill="hold"/>
                                        <p:tgtEl>
                                          <p:spTgt spid="14342"/>
                                        </p:tgtEl>
                                        <p:attrNameLst>
                                          <p:attrName>ppt_w</p:attrName>
                                        </p:attrNameLst>
                                      </p:cBhvr>
                                      <p:tavLst>
                                        <p:tav tm="0">
                                          <p:val>
                                            <p:fltVal val="0"/>
                                          </p:val>
                                        </p:tav>
                                        <p:tav tm="100000">
                                          <p:val>
                                            <p:strVal val="#ppt_w"/>
                                          </p:val>
                                        </p:tav>
                                      </p:tavLst>
                                    </p:anim>
                                    <p:anim calcmode="lin" valueType="num">
                                      <p:cBhvr>
                                        <p:cTn id="24" dur="500" fill="hold"/>
                                        <p:tgtEl>
                                          <p:spTgt spid="14342"/>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14343"/>
                                        </p:tgtEl>
                                        <p:attrNameLst>
                                          <p:attrName>style.visibility</p:attrName>
                                        </p:attrNameLst>
                                      </p:cBhvr>
                                      <p:to>
                                        <p:strVal val="visible"/>
                                      </p:to>
                                    </p:set>
                                    <p:anim calcmode="lin" valueType="num">
                                      <p:cBhvr>
                                        <p:cTn id="27" dur="500" fill="hold"/>
                                        <p:tgtEl>
                                          <p:spTgt spid="14343"/>
                                        </p:tgtEl>
                                        <p:attrNameLst>
                                          <p:attrName>ppt_w</p:attrName>
                                        </p:attrNameLst>
                                      </p:cBhvr>
                                      <p:tavLst>
                                        <p:tav tm="0">
                                          <p:val>
                                            <p:fltVal val="0"/>
                                          </p:val>
                                        </p:tav>
                                        <p:tav tm="100000">
                                          <p:val>
                                            <p:strVal val="#ppt_w"/>
                                          </p:val>
                                        </p:tav>
                                      </p:tavLst>
                                    </p:anim>
                                    <p:anim calcmode="lin" valueType="num">
                                      <p:cBhvr>
                                        <p:cTn id="28" dur="500" fill="hold"/>
                                        <p:tgtEl>
                                          <p:spTgt spid="14343"/>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4344"/>
                                        </p:tgtEl>
                                        <p:attrNameLst>
                                          <p:attrName>style.visibility</p:attrName>
                                        </p:attrNameLst>
                                      </p:cBhvr>
                                      <p:to>
                                        <p:strVal val="visible"/>
                                      </p:to>
                                    </p:set>
                                    <p:anim calcmode="lin" valueType="num">
                                      <p:cBhvr>
                                        <p:cTn id="31" dur="500" fill="hold"/>
                                        <p:tgtEl>
                                          <p:spTgt spid="14344"/>
                                        </p:tgtEl>
                                        <p:attrNameLst>
                                          <p:attrName>ppt_w</p:attrName>
                                        </p:attrNameLst>
                                      </p:cBhvr>
                                      <p:tavLst>
                                        <p:tav tm="0">
                                          <p:val>
                                            <p:fltVal val="0"/>
                                          </p:val>
                                        </p:tav>
                                        <p:tav tm="100000">
                                          <p:val>
                                            <p:strVal val="#ppt_w"/>
                                          </p:val>
                                        </p:tav>
                                      </p:tavLst>
                                    </p:anim>
                                    <p:anim calcmode="lin" valueType="num">
                                      <p:cBhvr>
                                        <p:cTn id="32" dur="500" fill="hold"/>
                                        <p:tgtEl>
                                          <p:spTgt spid="14344"/>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14345"/>
                                        </p:tgtEl>
                                        <p:attrNameLst>
                                          <p:attrName>style.visibility</p:attrName>
                                        </p:attrNameLst>
                                      </p:cBhvr>
                                      <p:to>
                                        <p:strVal val="visible"/>
                                      </p:to>
                                    </p:set>
                                    <p:anim calcmode="lin" valueType="num">
                                      <p:cBhvr>
                                        <p:cTn id="35" dur="500" fill="hold"/>
                                        <p:tgtEl>
                                          <p:spTgt spid="14345"/>
                                        </p:tgtEl>
                                        <p:attrNameLst>
                                          <p:attrName>ppt_w</p:attrName>
                                        </p:attrNameLst>
                                      </p:cBhvr>
                                      <p:tavLst>
                                        <p:tav tm="0">
                                          <p:val>
                                            <p:fltVal val="0"/>
                                          </p:val>
                                        </p:tav>
                                        <p:tav tm="100000">
                                          <p:val>
                                            <p:strVal val="#ppt_w"/>
                                          </p:val>
                                        </p:tav>
                                      </p:tavLst>
                                    </p:anim>
                                    <p:anim calcmode="lin" valueType="num">
                                      <p:cBhvr>
                                        <p:cTn id="36" dur="500" fill="hold"/>
                                        <p:tgtEl>
                                          <p:spTgt spid="14345"/>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14346"/>
                                        </p:tgtEl>
                                        <p:attrNameLst>
                                          <p:attrName>style.visibility</p:attrName>
                                        </p:attrNameLst>
                                      </p:cBhvr>
                                      <p:to>
                                        <p:strVal val="visible"/>
                                      </p:to>
                                    </p:set>
                                    <p:anim calcmode="lin" valueType="num">
                                      <p:cBhvr>
                                        <p:cTn id="39" dur="500" fill="hold"/>
                                        <p:tgtEl>
                                          <p:spTgt spid="14346"/>
                                        </p:tgtEl>
                                        <p:attrNameLst>
                                          <p:attrName>ppt_w</p:attrName>
                                        </p:attrNameLst>
                                      </p:cBhvr>
                                      <p:tavLst>
                                        <p:tav tm="0">
                                          <p:val>
                                            <p:fltVal val="0"/>
                                          </p:val>
                                        </p:tav>
                                        <p:tav tm="100000">
                                          <p:val>
                                            <p:strVal val="#ppt_w"/>
                                          </p:val>
                                        </p:tav>
                                      </p:tavLst>
                                    </p:anim>
                                    <p:anim calcmode="lin" valueType="num">
                                      <p:cBhvr>
                                        <p:cTn id="40" dur="500" fill="hold"/>
                                        <p:tgtEl>
                                          <p:spTgt spid="14346"/>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14347"/>
                                        </p:tgtEl>
                                        <p:attrNameLst>
                                          <p:attrName>style.visibility</p:attrName>
                                        </p:attrNameLst>
                                      </p:cBhvr>
                                      <p:to>
                                        <p:strVal val="visible"/>
                                      </p:to>
                                    </p:set>
                                    <p:anim calcmode="lin" valueType="num">
                                      <p:cBhvr>
                                        <p:cTn id="43" dur="500" fill="hold"/>
                                        <p:tgtEl>
                                          <p:spTgt spid="14347"/>
                                        </p:tgtEl>
                                        <p:attrNameLst>
                                          <p:attrName>ppt_w</p:attrName>
                                        </p:attrNameLst>
                                      </p:cBhvr>
                                      <p:tavLst>
                                        <p:tav tm="0">
                                          <p:val>
                                            <p:fltVal val="0"/>
                                          </p:val>
                                        </p:tav>
                                        <p:tav tm="100000">
                                          <p:val>
                                            <p:strVal val="#ppt_w"/>
                                          </p:val>
                                        </p:tav>
                                      </p:tavLst>
                                    </p:anim>
                                    <p:anim calcmode="lin" valueType="num">
                                      <p:cBhvr>
                                        <p:cTn id="44" dur="500" fill="hold"/>
                                        <p:tgtEl>
                                          <p:spTgt spid="14347"/>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14348"/>
                                        </p:tgtEl>
                                        <p:attrNameLst>
                                          <p:attrName>style.visibility</p:attrName>
                                        </p:attrNameLst>
                                      </p:cBhvr>
                                      <p:to>
                                        <p:strVal val="visible"/>
                                      </p:to>
                                    </p:set>
                                    <p:anim calcmode="lin" valueType="num">
                                      <p:cBhvr>
                                        <p:cTn id="47" dur="500" fill="hold"/>
                                        <p:tgtEl>
                                          <p:spTgt spid="14348"/>
                                        </p:tgtEl>
                                        <p:attrNameLst>
                                          <p:attrName>ppt_w</p:attrName>
                                        </p:attrNameLst>
                                      </p:cBhvr>
                                      <p:tavLst>
                                        <p:tav tm="0">
                                          <p:val>
                                            <p:fltVal val="0"/>
                                          </p:val>
                                        </p:tav>
                                        <p:tav tm="100000">
                                          <p:val>
                                            <p:strVal val="#ppt_w"/>
                                          </p:val>
                                        </p:tav>
                                      </p:tavLst>
                                    </p:anim>
                                    <p:anim calcmode="lin" valueType="num">
                                      <p:cBhvr>
                                        <p:cTn id="48" dur="500" fill="hold"/>
                                        <p:tgtEl>
                                          <p:spTgt spid="14348"/>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14349"/>
                                        </p:tgtEl>
                                        <p:attrNameLst>
                                          <p:attrName>style.visibility</p:attrName>
                                        </p:attrNameLst>
                                      </p:cBhvr>
                                      <p:to>
                                        <p:strVal val="visible"/>
                                      </p:to>
                                    </p:set>
                                    <p:anim calcmode="lin" valueType="num">
                                      <p:cBhvr>
                                        <p:cTn id="51" dur="500" fill="hold"/>
                                        <p:tgtEl>
                                          <p:spTgt spid="14349"/>
                                        </p:tgtEl>
                                        <p:attrNameLst>
                                          <p:attrName>ppt_w</p:attrName>
                                        </p:attrNameLst>
                                      </p:cBhvr>
                                      <p:tavLst>
                                        <p:tav tm="0">
                                          <p:val>
                                            <p:fltVal val="0"/>
                                          </p:val>
                                        </p:tav>
                                        <p:tav tm="100000">
                                          <p:val>
                                            <p:strVal val="#ppt_w"/>
                                          </p:val>
                                        </p:tav>
                                      </p:tavLst>
                                    </p:anim>
                                    <p:anim calcmode="lin" valueType="num">
                                      <p:cBhvr>
                                        <p:cTn id="52" dur="500" fill="hold"/>
                                        <p:tgtEl>
                                          <p:spTgt spid="14349"/>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0"/>
                                  </p:stCondLst>
                                  <p:childTnLst>
                                    <p:set>
                                      <p:cBhvr>
                                        <p:cTn id="54" dur="1" fill="hold">
                                          <p:stCondLst>
                                            <p:cond delay="0"/>
                                          </p:stCondLst>
                                        </p:cTn>
                                        <p:tgtEl>
                                          <p:spTgt spid="14350"/>
                                        </p:tgtEl>
                                        <p:attrNameLst>
                                          <p:attrName>style.visibility</p:attrName>
                                        </p:attrNameLst>
                                      </p:cBhvr>
                                      <p:to>
                                        <p:strVal val="visible"/>
                                      </p:to>
                                    </p:set>
                                    <p:anim calcmode="lin" valueType="num">
                                      <p:cBhvr>
                                        <p:cTn id="55" dur="500" fill="hold"/>
                                        <p:tgtEl>
                                          <p:spTgt spid="14350"/>
                                        </p:tgtEl>
                                        <p:attrNameLst>
                                          <p:attrName>ppt_w</p:attrName>
                                        </p:attrNameLst>
                                      </p:cBhvr>
                                      <p:tavLst>
                                        <p:tav tm="0">
                                          <p:val>
                                            <p:fltVal val="0"/>
                                          </p:val>
                                        </p:tav>
                                        <p:tav tm="100000">
                                          <p:val>
                                            <p:strVal val="#ppt_w"/>
                                          </p:val>
                                        </p:tav>
                                      </p:tavLst>
                                    </p:anim>
                                    <p:anim calcmode="lin" valueType="num">
                                      <p:cBhvr>
                                        <p:cTn id="56" dur="500" fill="hold"/>
                                        <p:tgtEl>
                                          <p:spTgt spid="14350"/>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0"/>
                                  </p:stCondLst>
                                  <p:childTnLst>
                                    <p:set>
                                      <p:cBhvr>
                                        <p:cTn id="58" dur="1" fill="hold">
                                          <p:stCondLst>
                                            <p:cond delay="0"/>
                                          </p:stCondLst>
                                        </p:cTn>
                                        <p:tgtEl>
                                          <p:spTgt spid="14351"/>
                                        </p:tgtEl>
                                        <p:attrNameLst>
                                          <p:attrName>style.visibility</p:attrName>
                                        </p:attrNameLst>
                                      </p:cBhvr>
                                      <p:to>
                                        <p:strVal val="visible"/>
                                      </p:to>
                                    </p:set>
                                    <p:anim calcmode="lin" valueType="num">
                                      <p:cBhvr>
                                        <p:cTn id="59" dur="500" fill="hold"/>
                                        <p:tgtEl>
                                          <p:spTgt spid="14351"/>
                                        </p:tgtEl>
                                        <p:attrNameLst>
                                          <p:attrName>ppt_w</p:attrName>
                                        </p:attrNameLst>
                                      </p:cBhvr>
                                      <p:tavLst>
                                        <p:tav tm="0">
                                          <p:val>
                                            <p:fltVal val="0"/>
                                          </p:val>
                                        </p:tav>
                                        <p:tav tm="100000">
                                          <p:val>
                                            <p:strVal val="#ppt_w"/>
                                          </p:val>
                                        </p:tav>
                                      </p:tavLst>
                                    </p:anim>
                                    <p:anim calcmode="lin" valueType="num">
                                      <p:cBhvr>
                                        <p:cTn id="60" dur="500" fill="hold"/>
                                        <p:tgtEl>
                                          <p:spTgt spid="14351"/>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0"/>
                                  </p:stCondLst>
                                  <p:childTnLst>
                                    <p:set>
                                      <p:cBhvr>
                                        <p:cTn id="62" dur="1" fill="hold">
                                          <p:stCondLst>
                                            <p:cond delay="0"/>
                                          </p:stCondLst>
                                        </p:cTn>
                                        <p:tgtEl>
                                          <p:spTgt spid="14352"/>
                                        </p:tgtEl>
                                        <p:attrNameLst>
                                          <p:attrName>style.visibility</p:attrName>
                                        </p:attrNameLst>
                                      </p:cBhvr>
                                      <p:to>
                                        <p:strVal val="visible"/>
                                      </p:to>
                                    </p:set>
                                    <p:anim calcmode="lin" valueType="num">
                                      <p:cBhvr>
                                        <p:cTn id="63" dur="500" fill="hold"/>
                                        <p:tgtEl>
                                          <p:spTgt spid="14352"/>
                                        </p:tgtEl>
                                        <p:attrNameLst>
                                          <p:attrName>ppt_w</p:attrName>
                                        </p:attrNameLst>
                                      </p:cBhvr>
                                      <p:tavLst>
                                        <p:tav tm="0">
                                          <p:val>
                                            <p:fltVal val="0"/>
                                          </p:val>
                                        </p:tav>
                                        <p:tav tm="100000">
                                          <p:val>
                                            <p:strVal val="#ppt_w"/>
                                          </p:val>
                                        </p:tav>
                                      </p:tavLst>
                                    </p:anim>
                                    <p:anim calcmode="lin" valueType="num">
                                      <p:cBhvr>
                                        <p:cTn id="64" dur="500" fill="hold"/>
                                        <p:tgtEl>
                                          <p:spTgt spid="14352"/>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0"/>
                                  </p:stCondLst>
                                  <p:childTnLst>
                                    <p:set>
                                      <p:cBhvr>
                                        <p:cTn id="66" dur="1" fill="hold">
                                          <p:stCondLst>
                                            <p:cond delay="0"/>
                                          </p:stCondLst>
                                        </p:cTn>
                                        <p:tgtEl>
                                          <p:spTgt spid="14353"/>
                                        </p:tgtEl>
                                        <p:attrNameLst>
                                          <p:attrName>style.visibility</p:attrName>
                                        </p:attrNameLst>
                                      </p:cBhvr>
                                      <p:to>
                                        <p:strVal val="visible"/>
                                      </p:to>
                                    </p:set>
                                    <p:anim calcmode="lin" valueType="num">
                                      <p:cBhvr>
                                        <p:cTn id="67" dur="500" fill="hold"/>
                                        <p:tgtEl>
                                          <p:spTgt spid="14353"/>
                                        </p:tgtEl>
                                        <p:attrNameLst>
                                          <p:attrName>ppt_w</p:attrName>
                                        </p:attrNameLst>
                                      </p:cBhvr>
                                      <p:tavLst>
                                        <p:tav tm="0">
                                          <p:val>
                                            <p:fltVal val="0"/>
                                          </p:val>
                                        </p:tav>
                                        <p:tav tm="100000">
                                          <p:val>
                                            <p:strVal val="#ppt_w"/>
                                          </p:val>
                                        </p:tav>
                                      </p:tavLst>
                                    </p:anim>
                                    <p:anim calcmode="lin" valueType="num">
                                      <p:cBhvr>
                                        <p:cTn id="68" dur="500" fill="hold"/>
                                        <p:tgtEl>
                                          <p:spTgt spid="14353"/>
                                        </p:tgtEl>
                                        <p:attrNameLst>
                                          <p:attrName>ppt_h</p:attrName>
                                        </p:attrNameLst>
                                      </p:cBhvr>
                                      <p:tavLst>
                                        <p:tav tm="0">
                                          <p:val>
                                            <p:strVal val="#ppt_h"/>
                                          </p:val>
                                        </p:tav>
                                        <p:tav tm="100000">
                                          <p:val>
                                            <p:strVal val="#ppt_h"/>
                                          </p:val>
                                        </p:tav>
                                      </p:tavLst>
                                    </p:anim>
                                  </p:childTnLst>
                                </p:cTn>
                              </p:par>
                              <p:par>
                                <p:cTn id="69" presetID="17" presetClass="entr" presetSubtype="10" fill="hold" grpId="0" nodeType="withEffect">
                                  <p:stCondLst>
                                    <p:cond delay="0"/>
                                  </p:stCondLst>
                                  <p:childTnLst>
                                    <p:set>
                                      <p:cBhvr>
                                        <p:cTn id="70" dur="1" fill="hold">
                                          <p:stCondLst>
                                            <p:cond delay="0"/>
                                          </p:stCondLst>
                                        </p:cTn>
                                        <p:tgtEl>
                                          <p:spTgt spid="14354"/>
                                        </p:tgtEl>
                                        <p:attrNameLst>
                                          <p:attrName>style.visibility</p:attrName>
                                        </p:attrNameLst>
                                      </p:cBhvr>
                                      <p:to>
                                        <p:strVal val="visible"/>
                                      </p:to>
                                    </p:set>
                                    <p:anim calcmode="lin" valueType="num">
                                      <p:cBhvr>
                                        <p:cTn id="71" dur="500" fill="hold"/>
                                        <p:tgtEl>
                                          <p:spTgt spid="14354"/>
                                        </p:tgtEl>
                                        <p:attrNameLst>
                                          <p:attrName>ppt_w</p:attrName>
                                        </p:attrNameLst>
                                      </p:cBhvr>
                                      <p:tavLst>
                                        <p:tav tm="0">
                                          <p:val>
                                            <p:fltVal val="0"/>
                                          </p:val>
                                        </p:tav>
                                        <p:tav tm="100000">
                                          <p:val>
                                            <p:strVal val="#ppt_w"/>
                                          </p:val>
                                        </p:tav>
                                      </p:tavLst>
                                    </p:anim>
                                    <p:anim calcmode="lin" valueType="num">
                                      <p:cBhvr>
                                        <p:cTn id="72" dur="500" fill="hold"/>
                                        <p:tgtEl>
                                          <p:spTgt spid="14354"/>
                                        </p:tgtEl>
                                        <p:attrNameLst>
                                          <p:attrName>ppt_h</p:attrName>
                                        </p:attrNameLst>
                                      </p:cBhvr>
                                      <p:tavLst>
                                        <p:tav tm="0">
                                          <p:val>
                                            <p:strVal val="#ppt_h"/>
                                          </p:val>
                                        </p:tav>
                                        <p:tav tm="100000">
                                          <p:val>
                                            <p:strVal val="#ppt_h"/>
                                          </p:val>
                                        </p:tav>
                                      </p:tavLst>
                                    </p:anim>
                                  </p:childTnLst>
                                </p:cTn>
                              </p:par>
                              <p:par>
                                <p:cTn id="73" presetID="17" presetClass="entr" presetSubtype="10" fill="hold" nodeType="with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p:cTn id="75" dur="500" fill="hold"/>
                                        <p:tgtEl>
                                          <p:spTgt spid="2"/>
                                        </p:tgtEl>
                                        <p:attrNameLst>
                                          <p:attrName>ppt_w</p:attrName>
                                        </p:attrNameLst>
                                      </p:cBhvr>
                                      <p:tavLst>
                                        <p:tav tm="0">
                                          <p:val>
                                            <p:fltVal val="0"/>
                                          </p:val>
                                        </p:tav>
                                        <p:tav tm="100000">
                                          <p:val>
                                            <p:strVal val="#ppt_w"/>
                                          </p:val>
                                        </p:tav>
                                      </p:tavLst>
                                    </p:anim>
                                    <p:anim calcmode="lin" valueType="num">
                                      <p:cBhvr>
                                        <p:cTn id="76" dur="500" fill="hold"/>
                                        <p:tgtEl>
                                          <p:spTgt spid="2"/>
                                        </p:tgtEl>
                                        <p:attrNameLst>
                                          <p:attrName>ppt_h</p:attrName>
                                        </p:attrNameLst>
                                      </p:cBhvr>
                                      <p:tavLst>
                                        <p:tav tm="0">
                                          <p:val>
                                            <p:strVal val="#ppt_h"/>
                                          </p:val>
                                        </p:tav>
                                        <p:tav tm="100000">
                                          <p:val>
                                            <p:strVal val="#ppt_h"/>
                                          </p:val>
                                        </p:tav>
                                      </p:tavLst>
                                    </p:anim>
                                  </p:childTnLst>
                                </p:cTn>
                              </p:par>
                              <p:par>
                                <p:cTn id="77" presetID="17" presetClass="entr" presetSubtype="10" fill="hold" grpId="0" nodeType="withEffect">
                                  <p:stCondLst>
                                    <p:cond delay="0"/>
                                  </p:stCondLst>
                                  <p:childTnLst>
                                    <p:set>
                                      <p:cBhvr>
                                        <p:cTn id="78" dur="1" fill="hold">
                                          <p:stCondLst>
                                            <p:cond delay="0"/>
                                          </p:stCondLst>
                                        </p:cTn>
                                        <p:tgtEl>
                                          <p:spTgt spid="14360"/>
                                        </p:tgtEl>
                                        <p:attrNameLst>
                                          <p:attrName>style.visibility</p:attrName>
                                        </p:attrNameLst>
                                      </p:cBhvr>
                                      <p:to>
                                        <p:strVal val="visible"/>
                                      </p:to>
                                    </p:set>
                                    <p:anim calcmode="lin" valueType="num">
                                      <p:cBhvr>
                                        <p:cTn id="79" dur="500" fill="hold"/>
                                        <p:tgtEl>
                                          <p:spTgt spid="14360"/>
                                        </p:tgtEl>
                                        <p:attrNameLst>
                                          <p:attrName>ppt_w</p:attrName>
                                        </p:attrNameLst>
                                      </p:cBhvr>
                                      <p:tavLst>
                                        <p:tav tm="0">
                                          <p:val>
                                            <p:fltVal val="0"/>
                                          </p:val>
                                        </p:tav>
                                        <p:tav tm="100000">
                                          <p:val>
                                            <p:strVal val="#ppt_w"/>
                                          </p:val>
                                        </p:tav>
                                      </p:tavLst>
                                    </p:anim>
                                    <p:anim calcmode="lin" valueType="num">
                                      <p:cBhvr>
                                        <p:cTn id="80" dur="500" fill="hold"/>
                                        <p:tgtEl>
                                          <p:spTgt spid="14360"/>
                                        </p:tgtEl>
                                        <p:attrNameLst>
                                          <p:attrName>ppt_h</p:attrName>
                                        </p:attrNameLst>
                                      </p:cBhvr>
                                      <p:tavLst>
                                        <p:tav tm="0">
                                          <p:val>
                                            <p:strVal val="#ppt_h"/>
                                          </p:val>
                                        </p:tav>
                                        <p:tav tm="100000">
                                          <p:val>
                                            <p:strVal val="#ppt_h"/>
                                          </p:val>
                                        </p:tav>
                                      </p:tavLst>
                                    </p:anim>
                                  </p:childTnLst>
                                </p:cTn>
                              </p:par>
                              <p:par>
                                <p:cTn id="81" presetID="17" presetClass="entr" presetSubtype="10" fill="hold" grpId="0" nodeType="withEffect">
                                  <p:stCondLst>
                                    <p:cond delay="0"/>
                                  </p:stCondLst>
                                  <p:childTnLst>
                                    <p:set>
                                      <p:cBhvr>
                                        <p:cTn id="82" dur="1" fill="hold">
                                          <p:stCondLst>
                                            <p:cond delay="0"/>
                                          </p:stCondLst>
                                        </p:cTn>
                                        <p:tgtEl>
                                          <p:spTgt spid="14362"/>
                                        </p:tgtEl>
                                        <p:attrNameLst>
                                          <p:attrName>style.visibility</p:attrName>
                                        </p:attrNameLst>
                                      </p:cBhvr>
                                      <p:to>
                                        <p:strVal val="visible"/>
                                      </p:to>
                                    </p:set>
                                    <p:anim calcmode="lin" valueType="num">
                                      <p:cBhvr>
                                        <p:cTn id="83" dur="500" fill="hold"/>
                                        <p:tgtEl>
                                          <p:spTgt spid="14362"/>
                                        </p:tgtEl>
                                        <p:attrNameLst>
                                          <p:attrName>ppt_w</p:attrName>
                                        </p:attrNameLst>
                                      </p:cBhvr>
                                      <p:tavLst>
                                        <p:tav tm="0">
                                          <p:val>
                                            <p:fltVal val="0"/>
                                          </p:val>
                                        </p:tav>
                                        <p:tav tm="100000">
                                          <p:val>
                                            <p:strVal val="#ppt_w"/>
                                          </p:val>
                                        </p:tav>
                                      </p:tavLst>
                                    </p:anim>
                                    <p:anim calcmode="lin" valueType="num">
                                      <p:cBhvr>
                                        <p:cTn id="84" dur="500" fill="hold"/>
                                        <p:tgtEl>
                                          <p:spTgt spid="1436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animBg="1"/>
      <p:bldP spid="14340" grpId="0" animBg="1"/>
      <p:bldP spid="14341" grpId="0"/>
      <p:bldP spid="14342" grpId="0"/>
      <p:bldP spid="14343" grpId="0" animBg="1"/>
      <p:bldP spid="14344" grpId="0" animBg="1"/>
      <p:bldP spid="14345" grpId="0"/>
      <p:bldP spid="14346" grpId="0"/>
      <p:bldP spid="14347" grpId="0" animBg="1"/>
      <p:bldP spid="14348" grpId="0" animBg="1"/>
      <p:bldP spid="14349" grpId="0"/>
      <p:bldP spid="14350" grpId="0"/>
      <p:bldP spid="14351" grpId="0" animBg="1"/>
      <p:bldP spid="14352" grpId="0" animBg="1"/>
      <p:bldP spid="14353" grpId="0"/>
      <p:bldP spid="14354" grpId="0"/>
      <p:bldP spid="14360" grpId="0" animBg="1"/>
      <p:bldP spid="143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Line 5"/>
          <p:cNvSpPr>
            <a:spLocks noChangeShapeType="1"/>
          </p:cNvSpPr>
          <p:nvPr/>
        </p:nvSpPr>
        <p:spPr bwMode="auto">
          <a:xfrm>
            <a:off x="533400" y="990600"/>
            <a:ext cx="8077200" cy="0"/>
          </a:xfrm>
          <a:prstGeom prst="line">
            <a:avLst/>
          </a:prstGeom>
          <a:noFill/>
          <a:ln w="28575">
            <a:solidFill>
              <a:srgbClr val="0000FF"/>
            </a:solidFill>
            <a:round/>
            <a:headEnd/>
            <a:tailEnd/>
          </a:ln>
          <a:effectLst/>
        </p:spPr>
        <p:txBody>
          <a:bodyPr/>
          <a:lstStyle/>
          <a:p>
            <a:endParaRPr lang="zh-CN" altLang="en-US"/>
          </a:p>
        </p:txBody>
      </p:sp>
      <p:sp>
        <p:nvSpPr>
          <p:cNvPr id="5" name="Text Box 4"/>
          <p:cNvSpPr txBox="1">
            <a:spLocks noChangeArrowheads="1"/>
          </p:cNvSpPr>
          <p:nvPr/>
        </p:nvSpPr>
        <p:spPr bwMode="auto">
          <a:xfrm>
            <a:off x="539552" y="1196752"/>
            <a:ext cx="6120680" cy="646331"/>
          </a:xfrm>
          <a:prstGeom prst="rect">
            <a:avLst/>
          </a:prstGeom>
          <a:noFill/>
          <a:ln w="9525">
            <a:noFill/>
            <a:miter lim="800000"/>
            <a:headEnd/>
            <a:tailEnd/>
          </a:ln>
          <a:effectLst/>
        </p:spPr>
        <p:txBody>
          <a:bodyPr wrap="square">
            <a:spAutoFit/>
          </a:bodyPr>
          <a:lstStyle/>
          <a:p>
            <a:pPr>
              <a:spcBef>
                <a:spcPct val="50000"/>
              </a:spcBef>
            </a:pPr>
            <a:r>
              <a:rPr lang="zh-CN" altLang="en-US" sz="3600" b="1" dirty="0" smtClean="0">
                <a:solidFill>
                  <a:srgbClr val="1A07A9"/>
                </a:solidFill>
                <a:ea typeface="黑体" pitchFamily="2" charset="-122"/>
              </a:rPr>
              <a:t>（二）选择课题范围</a:t>
            </a:r>
            <a:endParaRPr lang="zh-CN" altLang="en-US" sz="3600" b="1" dirty="0">
              <a:solidFill>
                <a:srgbClr val="1A07A9"/>
              </a:solidFill>
              <a:ea typeface="黑体" pitchFamily="2" charset="-122"/>
            </a:endParaRPr>
          </a:p>
        </p:txBody>
      </p:sp>
      <p:sp>
        <p:nvSpPr>
          <p:cNvPr id="8" name="矩形 7"/>
          <p:cNvSpPr/>
          <p:nvPr/>
        </p:nvSpPr>
        <p:spPr>
          <a:xfrm>
            <a:off x="755576" y="1918186"/>
            <a:ext cx="4051109" cy="4939814"/>
          </a:xfrm>
          <a:prstGeom prst="rect">
            <a:avLst/>
          </a:prstGeom>
        </p:spPr>
        <p:txBody>
          <a:bodyPr wrap="square">
            <a:spAutoFit/>
          </a:bodyPr>
          <a:lstStyle/>
          <a:p>
            <a:pPr>
              <a:lnSpc>
                <a:spcPct val="150000"/>
              </a:lnSpc>
            </a:pPr>
            <a:r>
              <a:rPr lang="zh-CN" altLang="zh-CN" b="1" dirty="0" smtClean="0">
                <a:hlinkClick r:id="rId3" action="ppaction://hlinkfile"/>
              </a:rPr>
              <a:t>山东省本科高校教学改革研究项目</a:t>
            </a:r>
            <a:endParaRPr lang="en-US" altLang="zh-CN" b="1" dirty="0" smtClean="0"/>
          </a:p>
          <a:p>
            <a:pPr>
              <a:lnSpc>
                <a:spcPct val="150000"/>
              </a:lnSpc>
            </a:pPr>
            <a:r>
              <a:rPr lang="en-US" altLang="zh-CN" b="1" dirty="0" smtClean="0">
                <a:solidFill>
                  <a:srgbClr val="FF0000"/>
                </a:solidFill>
              </a:rPr>
              <a:t>A</a:t>
            </a:r>
            <a:r>
              <a:rPr lang="zh-CN" altLang="zh-CN" b="1" dirty="0" smtClean="0">
                <a:solidFill>
                  <a:srgbClr val="FF0000"/>
                </a:solidFill>
              </a:rPr>
              <a:t>、高等教育发展研究</a:t>
            </a:r>
            <a:endParaRPr lang="zh-CN" altLang="en-US" dirty="0" smtClean="0">
              <a:solidFill>
                <a:srgbClr val="FF0000"/>
              </a:solidFill>
            </a:endParaRPr>
          </a:p>
          <a:p>
            <a:pPr>
              <a:lnSpc>
                <a:spcPct val="150000"/>
              </a:lnSpc>
            </a:pPr>
            <a:r>
              <a:rPr lang="en-US" altLang="zh-CN" b="1" dirty="0" smtClean="0">
                <a:solidFill>
                  <a:srgbClr val="FF0000"/>
                </a:solidFill>
              </a:rPr>
              <a:t>B</a:t>
            </a:r>
            <a:r>
              <a:rPr lang="zh-CN" altLang="zh-CN" b="1" dirty="0" smtClean="0">
                <a:solidFill>
                  <a:srgbClr val="FF0000"/>
                </a:solidFill>
              </a:rPr>
              <a:t>、人才培养模式改革与创新</a:t>
            </a:r>
            <a:endParaRPr lang="en-US" altLang="zh-CN" b="1" dirty="0" smtClean="0">
              <a:solidFill>
                <a:srgbClr val="FF0000"/>
              </a:solidFill>
            </a:endParaRPr>
          </a:p>
          <a:p>
            <a:pPr>
              <a:lnSpc>
                <a:spcPct val="150000"/>
              </a:lnSpc>
            </a:pPr>
            <a:r>
              <a:rPr lang="en-US" altLang="zh-CN" b="1" dirty="0" smtClean="0">
                <a:solidFill>
                  <a:srgbClr val="FF0000"/>
                </a:solidFill>
              </a:rPr>
              <a:t>C</a:t>
            </a:r>
            <a:r>
              <a:rPr lang="zh-CN" altLang="zh-CN" b="1" dirty="0" smtClean="0">
                <a:solidFill>
                  <a:srgbClr val="FF0000"/>
                </a:solidFill>
              </a:rPr>
              <a:t>、学科专业与课程体系建设</a:t>
            </a:r>
            <a:endParaRPr lang="en-US" altLang="zh-CN" b="1" dirty="0" smtClean="0">
              <a:solidFill>
                <a:srgbClr val="FF0000"/>
              </a:solidFill>
            </a:endParaRPr>
          </a:p>
          <a:p>
            <a:pPr>
              <a:lnSpc>
                <a:spcPct val="150000"/>
              </a:lnSpc>
            </a:pPr>
            <a:r>
              <a:rPr lang="en-US" altLang="zh-CN" b="1" dirty="0" smtClean="0">
                <a:solidFill>
                  <a:srgbClr val="FF0000"/>
                </a:solidFill>
              </a:rPr>
              <a:t>D</a:t>
            </a:r>
            <a:r>
              <a:rPr lang="zh-CN" altLang="zh-CN" b="1" dirty="0" smtClean="0">
                <a:solidFill>
                  <a:srgbClr val="FF0000"/>
                </a:solidFill>
              </a:rPr>
              <a:t>、教学内容更新与教学方法改革</a:t>
            </a:r>
            <a:endParaRPr lang="en-US" altLang="zh-CN" b="1" dirty="0" smtClean="0">
              <a:solidFill>
                <a:srgbClr val="FF0000"/>
              </a:solidFill>
            </a:endParaRP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E</a:t>
            </a:r>
            <a:r>
              <a:rPr lang="zh-CN" altLang="zh-CN" b="1" dirty="0" smtClean="0">
                <a:solidFill>
                  <a:srgbClr val="FF0000"/>
                </a:solidFill>
              </a:rPr>
              <a:t>、大学生实践能力和创新精神培养</a:t>
            </a:r>
            <a:endParaRPr lang="en-US" altLang="zh-CN" b="1" dirty="0" smtClean="0">
              <a:solidFill>
                <a:srgbClr val="FF0000"/>
              </a:solidFill>
            </a:endParaRP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F</a:t>
            </a:r>
            <a:r>
              <a:rPr lang="zh-CN" altLang="en-US" b="1" dirty="0" smtClean="0">
                <a:solidFill>
                  <a:srgbClr val="FF0000"/>
                </a:solidFill>
              </a:rPr>
              <a:t>、教学团队与高水平教师队伍建设</a:t>
            </a:r>
          </a:p>
          <a:p>
            <a:pPr fontAlgn="base">
              <a:lnSpc>
                <a:spcPct val="150000"/>
              </a:lnSpc>
              <a:spcBef>
                <a:spcPct val="0"/>
              </a:spcBef>
              <a:spcAft>
                <a:spcPct val="0"/>
              </a:spcAft>
            </a:pPr>
            <a:r>
              <a:rPr lang="en-US" altLang="zh-CN" b="1" dirty="0" smtClean="0">
                <a:solidFill>
                  <a:srgbClr val="FF0000"/>
                </a:solidFill>
              </a:rPr>
              <a:t>G</a:t>
            </a:r>
            <a:r>
              <a:rPr lang="zh-CN" altLang="en-US" b="1" dirty="0" smtClean="0">
                <a:solidFill>
                  <a:srgbClr val="FF0000"/>
                </a:solidFill>
              </a:rPr>
              <a:t>、教学管理制度与质量保障体系建设</a:t>
            </a:r>
            <a:endParaRPr lang="en-US" altLang="zh-CN" b="1" dirty="0" smtClean="0">
              <a:solidFill>
                <a:srgbClr val="FF0000"/>
              </a:solidFill>
            </a:endParaRPr>
          </a:p>
          <a:p>
            <a:pPr fontAlgn="base">
              <a:lnSpc>
                <a:spcPct val="150000"/>
              </a:lnSpc>
              <a:spcBef>
                <a:spcPct val="0"/>
              </a:spcBef>
              <a:spcAft>
                <a:spcPct val="0"/>
              </a:spcAft>
            </a:pPr>
            <a:r>
              <a:rPr lang="en-US" altLang="zh-CN" b="1" dirty="0" smtClean="0">
                <a:solidFill>
                  <a:srgbClr val="FF0000"/>
                </a:solidFill>
              </a:rPr>
              <a:t>H</a:t>
            </a:r>
            <a:r>
              <a:rPr lang="zh-CN" altLang="zh-CN" b="1" dirty="0" smtClean="0">
                <a:solidFill>
                  <a:srgbClr val="FF0000"/>
                </a:solidFill>
              </a:rPr>
              <a:t>、其他</a:t>
            </a:r>
            <a:endParaRPr lang="zh-CN" altLang="en-US" b="1" dirty="0" smtClean="0">
              <a:solidFill>
                <a:srgbClr val="FF0000"/>
              </a:solidFill>
            </a:endParaRPr>
          </a:p>
          <a:p>
            <a:pPr marR="0" lvl="0" indent="0" fontAlgn="base">
              <a:lnSpc>
                <a:spcPct val="100000"/>
              </a:lnSpc>
              <a:spcBef>
                <a:spcPct val="0"/>
              </a:spcBef>
              <a:spcAft>
                <a:spcPct val="0"/>
              </a:spcAft>
              <a:buClrTx/>
              <a:buSzTx/>
              <a:buFontTx/>
              <a:buNone/>
              <a:tabLst/>
            </a:pPr>
            <a:endParaRPr lang="zh-CN" altLang="en-US" b="1" dirty="0" smtClean="0">
              <a:solidFill>
                <a:srgbClr val="FF0000"/>
              </a:solidFill>
            </a:endParaRPr>
          </a:p>
          <a:p>
            <a:endParaRPr lang="zh-CN" altLang="en-US" b="1" dirty="0" smtClean="0">
              <a:solidFill>
                <a:srgbClr val="FF0000"/>
              </a:solidFill>
            </a:endParaRPr>
          </a:p>
          <a:p>
            <a:endParaRPr lang="zh-CN" altLang="zh-CN" b="1" dirty="0" smtClean="0">
              <a:solidFill>
                <a:srgbClr val="FF0000"/>
              </a:solidFill>
            </a:endParaRPr>
          </a:p>
          <a:p>
            <a:endParaRPr lang="zh-CN" altLang="en-US" b="1" dirty="0" smtClean="0">
              <a:solidFill>
                <a:srgbClr val="FF0000"/>
              </a:solidFill>
            </a:endParaRPr>
          </a:p>
        </p:txBody>
      </p:sp>
      <p:sp>
        <p:nvSpPr>
          <p:cNvPr id="19458" name="Rectangle 2"/>
          <p:cNvSpPr>
            <a:spLocks noChangeArrowheads="1"/>
          </p:cNvSpPr>
          <p:nvPr/>
        </p:nvSpPr>
        <p:spPr bwMode="auto">
          <a:xfrm>
            <a:off x="5292080" y="2060848"/>
            <a:ext cx="3851920" cy="40472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spcBef>
                <a:spcPts val="600"/>
              </a:spcBef>
              <a:spcAft>
                <a:spcPts val="600"/>
              </a:spcAft>
            </a:pPr>
            <a:r>
              <a:rPr lang="zh-CN" altLang="zh-CN" b="1" dirty="0" smtClean="0">
                <a:hlinkClick r:id="rId4" action="ppaction://hlinkfile"/>
              </a:rPr>
              <a:t>山东省职业教育教学改革研究项目</a:t>
            </a:r>
            <a:endParaRPr lang="en-US" altLang="zh-CN" b="1" dirty="0" smtClean="0"/>
          </a:p>
          <a:p>
            <a:r>
              <a:rPr lang="en-US" altLang="zh-CN" b="1" dirty="0" smtClean="0">
                <a:solidFill>
                  <a:srgbClr val="FF0000"/>
                </a:solidFill>
              </a:rPr>
              <a:t>A</a:t>
            </a:r>
            <a:r>
              <a:rPr lang="zh-CN" altLang="en-US" b="1" dirty="0" smtClean="0">
                <a:solidFill>
                  <a:srgbClr val="FF0000"/>
                </a:solidFill>
              </a:rPr>
              <a:t>、职业教育发展研究</a:t>
            </a: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B</a:t>
            </a:r>
            <a:r>
              <a:rPr lang="zh-CN" altLang="en-US" b="1" dirty="0" smtClean="0">
                <a:solidFill>
                  <a:srgbClr val="FF0000"/>
                </a:solidFill>
              </a:rPr>
              <a:t>、人才培养模式改革</a:t>
            </a: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C</a:t>
            </a:r>
            <a:r>
              <a:rPr lang="zh-CN" altLang="en-US" b="1" dirty="0" smtClean="0">
                <a:solidFill>
                  <a:srgbClr val="FF0000"/>
                </a:solidFill>
              </a:rPr>
              <a:t>、专业与课程体系建设</a:t>
            </a:r>
          </a:p>
          <a:p>
            <a:pPr marR="0" lvl="0" indent="0" fontAlgn="ctr">
              <a:lnSpc>
                <a:spcPct val="150000"/>
              </a:lnSpc>
              <a:spcBef>
                <a:spcPct val="0"/>
              </a:spcBef>
              <a:spcAft>
                <a:spcPct val="0"/>
              </a:spcAft>
              <a:buClrTx/>
              <a:buSzTx/>
              <a:buFontTx/>
              <a:buNone/>
              <a:tabLst/>
            </a:pPr>
            <a:r>
              <a:rPr lang="en-US" altLang="zh-CN" b="1" dirty="0" smtClean="0">
                <a:solidFill>
                  <a:srgbClr val="FF0000"/>
                </a:solidFill>
              </a:rPr>
              <a:t>D</a:t>
            </a:r>
            <a:r>
              <a:rPr lang="zh-CN" altLang="en-US" b="1" dirty="0" smtClean="0">
                <a:solidFill>
                  <a:srgbClr val="FF0000"/>
                </a:solidFill>
              </a:rPr>
              <a:t>、教学内容与教学方法改革</a:t>
            </a: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E</a:t>
            </a:r>
            <a:r>
              <a:rPr lang="zh-CN" altLang="en-US" b="1" dirty="0" smtClean="0">
                <a:solidFill>
                  <a:srgbClr val="FF0000"/>
                </a:solidFill>
              </a:rPr>
              <a:t>、实践教学改革</a:t>
            </a: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F</a:t>
            </a:r>
            <a:r>
              <a:rPr lang="zh-CN" altLang="en-US" b="1" dirty="0" smtClean="0">
                <a:solidFill>
                  <a:srgbClr val="FF0000"/>
                </a:solidFill>
              </a:rPr>
              <a:t>、师资队伍建设</a:t>
            </a: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J</a:t>
            </a:r>
            <a:r>
              <a:rPr lang="zh-CN" altLang="en-US" b="1" dirty="0" smtClean="0">
                <a:solidFill>
                  <a:srgbClr val="FF0000"/>
                </a:solidFill>
              </a:rPr>
              <a:t>、农村、社区职业教育研究</a:t>
            </a: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I</a:t>
            </a:r>
            <a:r>
              <a:rPr lang="zh-CN" altLang="en-US" b="1" dirty="0" smtClean="0">
                <a:solidFill>
                  <a:srgbClr val="FF0000"/>
                </a:solidFill>
              </a:rPr>
              <a:t>、民办职业教育研究</a:t>
            </a:r>
          </a:p>
          <a:p>
            <a:pPr marR="0" lvl="0" indent="0" fontAlgn="base">
              <a:lnSpc>
                <a:spcPct val="150000"/>
              </a:lnSpc>
              <a:spcBef>
                <a:spcPct val="0"/>
              </a:spcBef>
              <a:spcAft>
                <a:spcPct val="0"/>
              </a:spcAft>
              <a:buClrTx/>
              <a:buSzTx/>
              <a:buFontTx/>
              <a:buNone/>
              <a:tabLst/>
            </a:pPr>
            <a:r>
              <a:rPr lang="en-US" altLang="zh-CN" b="1" dirty="0" smtClean="0">
                <a:solidFill>
                  <a:srgbClr val="FF0000"/>
                </a:solidFill>
              </a:rPr>
              <a:t>H</a:t>
            </a:r>
            <a:r>
              <a:rPr lang="zh-CN" altLang="en-US" b="1" dirty="0" smtClean="0">
                <a:solidFill>
                  <a:srgbClr val="FF0000"/>
                </a:solidFill>
              </a:rPr>
              <a:t>、职业教育信息化研究</a:t>
            </a:r>
          </a:p>
        </p:txBody>
      </p:sp>
      <p:sp>
        <p:nvSpPr>
          <p:cNvPr id="16" name="Rectangle 3"/>
          <p:cNvSpPr txBox="1">
            <a:spLocks noChangeArrowheads="1"/>
          </p:cNvSpPr>
          <p:nvPr/>
        </p:nvSpPr>
        <p:spPr>
          <a:xfrm>
            <a:off x="4751512" y="1052736"/>
            <a:ext cx="4392488" cy="792088"/>
          </a:xfrm>
          <a:prstGeom prst="rect">
            <a:avLst/>
          </a:prstGeom>
        </p:spPr>
        <p:txBody>
          <a:bodyPr/>
          <a:lstStyle/>
          <a:p>
            <a:pPr marL="342900" lvl="0" indent="-342900">
              <a:lnSpc>
                <a:spcPct val="200000"/>
              </a:lnSpc>
              <a:spcBef>
                <a:spcPct val="20000"/>
              </a:spcBef>
            </a:pPr>
            <a:r>
              <a:rPr lang="zh-CN" altLang="en-US" sz="2400" b="1" dirty="0" smtClean="0">
                <a:solidFill>
                  <a:srgbClr val="0000FF"/>
                </a:solidFill>
              </a:rPr>
              <a:t>根据课题指南，选择</a:t>
            </a:r>
            <a:r>
              <a:rPr lang="zh-CN" altLang="zh-CN" sz="2400" b="1" dirty="0" smtClean="0">
                <a:solidFill>
                  <a:srgbClr val="0000FF"/>
                </a:solidFill>
              </a:rPr>
              <a:t>选题内容</a:t>
            </a:r>
            <a:r>
              <a:rPr lang="zh-CN" altLang="en-US" sz="2400" b="1" dirty="0" smtClean="0">
                <a:solidFill>
                  <a:srgbClr val="0000FF"/>
                </a:solidFill>
              </a:rPr>
              <a:t>：</a:t>
            </a:r>
            <a:endParaRPr lang="en-US" altLang="zh-CN" sz="2400" b="1" dirty="0" smtClean="0">
              <a:solidFill>
                <a:srgbClr val="0000FF"/>
              </a:solidFill>
            </a:endParaRPr>
          </a:p>
          <a:p>
            <a:pPr marL="342900" lvl="0" indent="-342900">
              <a:lnSpc>
                <a:spcPct val="200000"/>
              </a:lnSpc>
              <a:spcBef>
                <a:spcPct val="20000"/>
              </a:spcBef>
            </a:pPr>
            <a:r>
              <a:rPr lang="zh-CN" altLang="en-US" sz="2400" b="1" dirty="0" smtClean="0">
                <a:solidFill>
                  <a:srgbClr val="0000FF"/>
                </a:solidFill>
              </a:rPr>
              <a:t>    </a:t>
            </a:r>
            <a:endParaRPr kumimoji="0" lang="zh-CN" altLang="en-US" sz="1800" b="1" i="0" u="none" strike="noStrike" kern="1200" cap="none" spc="0" normalizeH="0" baseline="0" noProof="0" dirty="0" smtClean="0">
              <a:ln>
                <a:noFill/>
              </a:ln>
              <a:solidFill>
                <a:srgbClr val="FF00FF"/>
              </a:solidFill>
              <a:effectLst/>
              <a:uLnTx/>
              <a:uFillTx/>
              <a:latin typeface="+mn-lt"/>
              <a:ea typeface="+mn-ea"/>
              <a:cs typeface="+mn-cs"/>
            </a:endParaRPr>
          </a:p>
        </p:txBody>
      </p:sp>
      <p:sp>
        <p:nvSpPr>
          <p:cNvPr id="9" name="Rectangle 2"/>
          <p:cNvSpPr>
            <a:spLocks noChangeArrowheads="1"/>
          </p:cNvSpPr>
          <p:nvPr/>
        </p:nvSpPr>
        <p:spPr bwMode="auto">
          <a:xfrm>
            <a:off x="395536" y="0"/>
            <a:ext cx="4968552" cy="936625"/>
          </a:xfrm>
          <a:prstGeom prst="rect">
            <a:avLst/>
          </a:prstGeom>
          <a:noFill/>
          <a:ln w="9525">
            <a:noFill/>
            <a:miter lim="800000"/>
            <a:headEnd/>
            <a:tailEnd/>
          </a:ln>
        </p:spPr>
        <p:txBody>
          <a:bodyPr anchor="ctr"/>
          <a:lstStyle/>
          <a:p>
            <a:pPr eaLnBrk="0" hangingPunct="0"/>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a:t>
            </a:r>
            <a:r>
              <a:rPr lang="zh-CN" altLang="en-US" sz="2800" b="1" dirty="0" smtClean="0">
                <a:solidFill>
                  <a:schemeClr val="bg1"/>
                </a:solidFill>
                <a:ea typeface="黑体" pitchFamily="2" charset="-122"/>
              </a:rPr>
              <a:t>径</a:t>
            </a:r>
            <a:endParaRPr lang="zh-CN" altLang="en-US" sz="2800" b="1" dirty="0">
              <a:solidFill>
                <a:schemeClr val="bg1"/>
              </a:solidFill>
              <a:ea typeface="黑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FCB0E605-3509-4A6C-8173-E06C5B63AB12}" type="slidenum">
              <a:rPr lang="zh-CN" altLang="en-US"/>
              <a:pPr/>
              <a:t>26</a:t>
            </a:fld>
            <a:endParaRPr lang="en-US" altLang="zh-CN"/>
          </a:p>
        </p:txBody>
      </p:sp>
      <p:sp>
        <p:nvSpPr>
          <p:cNvPr id="849922" name="Rectangle 2"/>
          <p:cNvSpPr>
            <a:spLocks noGrp="1" noChangeArrowheads="1"/>
          </p:cNvSpPr>
          <p:nvPr>
            <p:ph type="title"/>
          </p:nvPr>
        </p:nvSpPr>
        <p:spPr>
          <a:xfrm>
            <a:off x="0" y="692696"/>
            <a:ext cx="8964488" cy="1143000"/>
          </a:xfrm>
        </p:spPr>
        <p:txBody>
          <a:bodyPr>
            <a:normAutofit fontScale="90000"/>
          </a:bodyPr>
          <a:lstStyle/>
          <a:p>
            <a:r>
              <a:rPr lang="zh-CN" altLang="en-US" sz="3600" b="1" dirty="0" smtClean="0">
                <a:solidFill>
                  <a:srgbClr val="1A07A9"/>
                </a:solidFill>
                <a:latin typeface="+mn-lt"/>
                <a:ea typeface="黑体" pitchFamily="2" charset="-122"/>
                <a:cs typeface="+mn-cs"/>
              </a:rPr>
              <a:t>（三）课题要贴合教学研究和教学改革的重点</a:t>
            </a:r>
          </a:p>
        </p:txBody>
      </p:sp>
      <p:sp>
        <p:nvSpPr>
          <p:cNvPr id="849923" name="Rectangle 3"/>
          <p:cNvSpPr>
            <a:spLocks noGrp="1" noChangeArrowheads="1"/>
          </p:cNvSpPr>
          <p:nvPr>
            <p:ph type="body" idx="1"/>
          </p:nvPr>
        </p:nvSpPr>
        <p:spPr/>
        <p:txBody>
          <a:bodyPr>
            <a:normAutofit/>
          </a:bodyPr>
          <a:lstStyle/>
          <a:p>
            <a:r>
              <a:rPr lang="zh-CN" altLang="en-US" sz="2800" b="0" dirty="0">
                <a:solidFill>
                  <a:srgbClr val="FF0000"/>
                </a:solidFill>
                <a:latin typeface="宋体" pitchFamily="2" charset="-122"/>
              </a:rPr>
              <a:t>（</a:t>
            </a:r>
            <a:r>
              <a:rPr lang="en-US" altLang="zh-CN" sz="2800" b="0" dirty="0">
                <a:solidFill>
                  <a:srgbClr val="FF0000"/>
                </a:solidFill>
                <a:latin typeface="宋体" pitchFamily="2" charset="-122"/>
              </a:rPr>
              <a:t>1</a:t>
            </a:r>
            <a:r>
              <a:rPr lang="zh-CN" altLang="en-US" sz="2800" b="0" dirty="0">
                <a:solidFill>
                  <a:srgbClr val="FF0000"/>
                </a:solidFill>
                <a:latin typeface="宋体" pitchFamily="2" charset="-122"/>
              </a:rPr>
              <a:t>）学校办学特色及发展战略研究</a:t>
            </a:r>
          </a:p>
          <a:p>
            <a:pPr>
              <a:buFont typeface="Wingdings" pitchFamily="2" charset="2"/>
              <a:buNone/>
            </a:pPr>
            <a:r>
              <a:rPr lang="en-US" altLang="zh-CN" sz="2800" dirty="0">
                <a:latin typeface="Times New Roman"/>
              </a:rPr>
              <a:t>——</a:t>
            </a:r>
            <a:r>
              <a:rPr lang="zh-CN" altLang="en-US" sz="2800" dirty="0"/>
              <a:t>关于办学特色的研究；</a:t>
            </a:r>
          </a:p>
          <a:p>
            <a:pPr>
              <a:buFont typeface="Wingdings" pitchFamily="2" charset="2"/>
              <a:buNone/>
            </a:pPr>
            <a:r>
              <a:rPr lang="en-US" altLang="zh-CN" sz="2800" dirty="0">
                <a:latin typeface="Times New Roman"/>
              </a:rPr>
              <a:t>——</a:t>
            </a:r>
            <a:r>
              <a:rPr lang="zh-CN" altLang="en-US" sz="2800" dirty="0"/>
              <a:t>专业结构及特色的研究；</a:t>
            </a:r>
          </a:p>
          <a:p>
            <a:pPr>
              <a:buFont typeface="Wingdings" pitchFamily="2" charset="2"/>
              <a:buNone/>
            </a:pPr>
            <a:r>
              <a:rPr lang="en-US" altLang="zh-CN" sz="2800" dirty="0">
                <a:latin typeface="Times New Roman"/>
              </a:rPr>
              <a:t>——</a:t>
            </a:r>
            <a:r>
              <a:rPr lang="zh-CN" altLang="en-US" sz="2800" dirty="0"/>
              <a:t>学校内涵发展策略研究；</a:t>
            </a:r>
          </a:p>
          <a:p>
            <a:pPr>
              <a:buFont typeface="Wingdings" pitchFamily="2" charset="2"/>
              <a:buNone/>
            </a:pPr>
            <a:r>
              <a:rPr lang="en-US" altLang="zh-CN" sz="2800" dirty="0">
                <a:latin typeface="Times New Roman"/>
              </a:rPr>
              <a:t>——</a:t>
            </a:r>
            <a:r>
              <a:rPr lang="zh-CN" altLang="en-US" sz="2800" dirty="0"/>
              <a:t>学校文化建设研究；</a:t>
            </a:r>
          </a:p>
          <a:p>
            <a:pPr>
              <a:buFont typeface="Wingdings" pitchFamily="2" charset="2"/>
              <a:buNone/>
            </a:pPr>
            <a:r>
              <a:rPr lang="en-US" altLang="zh-CN" sz="2800" dirty="0">
                <a:latin typeface="Times New Roman"/>
              </a:rPr>
              <a:t>——</a:t>
            </a:r>
            <a:r>
              <a:rPr lang="zh-CN" altLang="en-US" sz="2800" dirty="0"/>
              <a:t>高职示范院校建设的相关研究；</a:t>
            </a:r>
          </a:p>
        </p:txBody>
      </p:sp>
      <p:sp>
        <p:nvSpPr>
          <p:cNvPr id="7" name="Rectangle 2"/>
          <p:cNvSpPr>
            <a:spLocks noChangeArrowheads="1"/>
          </p:cNvSpPr>
          <p:nvPr/>
        </p:nvSpPr>
        <p:spPr bwMode="auto">
          <a:xfrm>
            <a:off x="539552" y="0"/>
            <a:ext cx="5184576" cy="936625"/>
          </a:xfrm>
          <a:prstGeom prst="rect">
            <a:avLst/>
          </a:prstGeom>
          <a:noFill/>
          <a:ln w="9525">
            <a:noFill/>
            <a:miter lim="800000"/>
            <a:headEnd/>
            <a:tailEnd/>
          </a:ln>
        </p:spPr>
        <p:txBody>
          <a:bodyPr anchor="ctr"/>
          <a:lstStyle/>
          <a:p>
            <a:pPr eaLnBrk="0" hangingPunct="0"/>
            <a:r>
              <a:rPr lang="zh-CN" altLang="en-US" sz="2800" b="1" dirty="0" smtClean="0">
                <a:solidFill>
                  <a:schemeClr val="bg1"/>
                </a:solidFill>
                <a:ea typeface="黑体" pitchFamily="2" charset="-122"/>
              </a:rPr>
              <a:t>   四</a:t>
            </a:r>
            <a:r>
              <a:rPr lang="zh-CN" altLang="en-US" sz="2800" b="1" dirty="0">
                <a:solidFill>
                  <a:schemeClr val="bg1"/>
                </a:solidFill>
                <a:ea typeface="黑体" pitchFamily="2" charset="-122"/>
              </a:rPr>
              <a:t>、科研选课的内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C6F92F79-0A73-4EF6-BF0E-D37C4A64B83C}" type="slidenum">
              <a:rPr lang="zh-CN" altLang="en-US"/>
              <a:pPr/>
              <a:t>27</a:t>
            </a:fld>
            <a:endParaRPr lang="en-US" altLang="zh-CN"/>
          </a:p>
        </p:txBody>
      </p:sp>
      <p:sp>
        <p:nvSpPr>
          <p:cNvPr id="850947" name="Rectangle 3"/>
          <p:cNvSpPr>
            <a:spLocks noGrp="1" noChangeArrowheads="1"/>
          </p:cNvSpPr>
          <p:nvPr>
            <p:ph type="body" idx="1"/>
          </p:nvPr>
        </p:nvSpPr>
        <p:spPr>
          <a:xfrm>
            <a:off x="395536" y="1556792"/>
            <a:ext cx="8496944" cy="4896543"/>
          </a:xfrm>
        </p:spPr>
        <p:txBody>
          <a:bodyPr>
            <a:normAutofit/>
          </a:bodyPr>
          <a:lstStyle/>
          <a:p>
            <a:pPr>
              <a:lnSpc>
                <a:spcPct val="80000"/>
              </a:lnSpc>
              <a:spcBef>
                <a:spcPts val="3600"/>
              </a:spcBef>
            </a:pPr>
            <a:r>
              <a:rPr lang="zh-CN" altLang="en-US" sz="2800" dirty="0" smtClean="0">
                <a:solidFill>
                  <a:srgbClr val="FF0000"/>
                </a:solidFill>
                <a:latin typeface="宋体" pitchFamily="2" charset="-122"/>
              </a:rPr>
              <a:t>（</a:t>
            </a:r>
            <a:r>
              <a:rPr lang="en-US" altLang="zh-CN" sz="2800" dirty="0">
                <a:solidFill>
                  <a:srgbClr val="FF0000"/>
                </a:solidFill>
                <a:latin typeface="宋体" pitchFamily="2" charset="-122"/>
              </a:rPr>
              <a:t>2</a:t>
            </a:r>
            <a:r>
              <a:rPr lang="zh-CN" altLang="en-US" sz="2800" dirty="0">
                <a:solidFill>
                  <a:srgbClr val="FF0000"/>
                </a:solidFill>
                <a:latin typeface="宋体" pitchFamily="2" charset="-122"/>
              </a:rPr>
              <a:t>）专业建设与改革方面的研究</a:t>
            </a:r>
          </a:p>
          <a:p>
            <a:pPr>
              <a:lnSpc>
                <a:spcPct val="80000"/>
              </a:lnSpc>
              <a:buFont typeface="Wingdings" pitchFamily="2" charset="2"/>
              <a:buNone/>
            </a:pPr>
            <a:r>
              <a:rPr lang="zh-CN" altLang="en-US" sz="2400" b="0" dirty="0">
                <a:solidFill>
                  <a:srgbClr val="1A07A9"/>
                </a:solidFill>
              </a:rPr>
              <a:t> </a:t>
            </a:r>
            <a:r>
              <a:rPr lang="en-US" altLang="zh-CN" sz="2400" dirty="0" smtClean="0">
                <a:solidFill>
                  <a:srgbClr val="1A07A9"/>
                </a:solidFill>
              </a:rPr>
              <a:t>——</a:t>
            </a:r>
            <a:r>
              <a:rPr lang="zh-CN" altLang="en-US" sz="2400" dirty="0" smtClean="0">
                <a:solidFill>
                  <a:srgbClr val="1A07A9"/>
                </a:solidFill>
              </a:rPr>
              <a:t>人</a:t>
            </a:r>
            <a:r>
              <a:rPr lang="zh-CN" altLang="en-US" sz="2400" dirty="0">
                <a:solidFill>
                  <a:srgbClr val="1A07A9"/>
                </a:solidFill>
              </a:rPr>
              <a:t>才培养目标定位的确立</a:t>
            </a:r>
          </a:p>
          <a:p>
            <a:pPr>
              <a:lnSpc>
                <a:spcPct val="80000"/>
              </a:lnSpc>
              <a:buFont typeface="Wingdings" pitchFamily="2" charset="2"/>
              <a:buNone/>
            </a:pPr>
            <a:r>
              <a:rPr lang="zh-CN" altLang="en-US" sz="2400" b="0" dirty="0" smtClean="0"/>
              <a:t> </a:t>
            </a:r>
            <a:r>
              <a:rPr lang="en-US" altLang="zh-CN" sz="2400" dirty="0" smtClean="0">
                <a:solidFill>
                  <a:srgbClr val="1A07A9"/>
                </a:solidFill>
              </a:rPr>
              <a:t>——</a:t>
            </a:r>
            <a:r>
              <a:rPr lang="zh-CN" altLang="en-US" sz="2400" dirty="0" smtClean="0">
                <a:solidFill>
                  <a:srgbClr val="1A07A9"/>
                </a:solidFill>
              </a:rPr>
              <a:t>人</a:t>
            </a:r>
            <a:r>
              <a:rPr lang="zh-CN" altLang="en-US" sz="2400" dirty="0">
                <a:solidFill>
                  <a:srgbClr val="1A07A9"/>
                </a:solidFill>
              </a:rPr>
              <a:t>才培养方案的研</a:t>
            </a:r>
            <a:r>
              <a:rPr lang="zh-CN" altLang="en-US" sz="2400" dirty="0" smtClean="0">
                <a:solidFill>
                  <a:srgbClr val="1A07A9"/>
                </a:solidFill>
              </a:rPr>
              <a:t>究：</a:t>
            </a:r>
            <a:r>
              <a:rPr lang="zh-CN" altLang="en-US" sz="2400" dirty="0" smtClean="0">
                <a:latin typeface="楷体_GB2312" pitchFamily="49" charset="-122"/>
                <a:ea typeface="楷体_GB2312" pitchFamily="49" charset="-122"/>
              </a:rPr>
              <a:t>课</a:t>
            </a:r>
            <a:r>
              <a:rPr lang="zh-CN" altLang="en-US" sz="2400" dirty="0">
                <a:latin typeface="楷体_GB2312" pitchFamily="49" charset="-122"/>
                <a:ea typeface="楷体_GB2312" pitchFamily="49" charset="-122"/>
              </a:rPr>
              <a:t>程体系的优化，工作过程系</a:t>
            </a:r>
            <a:r>
              <a:rPr lang="zh-CN" altLang="en-US" sz="2400" dirty="0" smtClean="0">
                <a:latin typeface="楷体_GB2312" pitchFamily="49" charset="-122"/>
                <a:ea typeface="楷体_GB2312" pitchFamily="49" charset="-122"/>
              </a:rPr>
              <a:t>统          化</a:t>
            </a:r>
            <a:r>
              <a:rPr lang="zh-CN" altLang="en-US" sz="2400" dirty="0">
                <a:latin typeface="楷体_GB2312" pitchFamily="49" charset="-122"/>
                <a:ea typeface="楷体_GB2312" pitchFamily="49" charset="-122"/>
              </a:rPr>
              <a:t>的课程开发，教学内容的改革，企业参</a:t>
            </a:r>
            <a:r>
              <a:rPr lang="zh-CN" altLang="en-US" sz="2400" dirty="0" smtClean="0">
                <a:latin typeface="楷体_GB2312" pitchFamily="49" charset="-122"/>
                <a:ea typeface="楷体_GB2312" pitchFamily="49" charset="-122"/>
              </a:rPr>
              <a:t>与人才培养策略</a:t>
            </a:r>
            <a:endParaRPr lang="zh-CN" altLang="en-US" sz="2400" dirty="0">
              <a:latin typeface="楷体_GB2312" pitchFamily="49" charset="-122"/>
              <a:ea typeface="楷体_GB2312" pitchFamily="49" charset="-122"/>
            </a:endParaRPr>
          </a:p>
          <a:p>
            <a:pPr>
              <a:lnSpc>
                <a:spcPct val="80000"/>
              </a:lnSpc>
              <a:buFont typeface="Wingdings" pitchFamily="2" charset="2"/>
              <a:buNone/>
            </a:pPr>
            <a:r>
              <a:rPr lang="zh-CN" altLang="en-US" sz="2400" dirty="0"/>
              <a:t> </a:t>
            </a:r>
            <a:r>
              <a:rPr lang="en-US" altLang="zh-CN" sz="2400" dirty="0" smtClean="0">
                <a:solidFill>
                  <a:srgbClr val="1A07A9"/>
                </a:solidFill>
              </a:rPr>
              <a:t>——</a:t>
            </a:r>
            <a:r>
              <a:rPr lang="zh-CN" altLang="en-US" sz="2400" dirty="0" smtClean="0">
                <a:solidFill>
                  <a:srgbClr val="1A07A9"/>
                </a:solidFill>
              </a:rPr>
              <a:t> 中</a:t>
            </a:r>
            <a:r>
              <a:rPr lang="zh-CN" altLang="en-US" sz="2400" dirty="0">
                <a:solidFill>
                  <a:srgbClr val="1A07A9"/>
                </a:solidFill>
              </a:rPr>
              <a:t>、高职相互衔接，通过学分互认建立人才培养立交桥的研</a:t>
            </a:r>
            <a:r>
              <a:rPr lang="zh-CN" altLang="en-US" sz="2400" dirty="0" smtClean="0">
                <a:solidFill>
                  <a:srgbClr val="1A07A9"/>
                </a:solidFill>
              </a:rPr>
              <a:t>究</a:t>
            </a:r>
            <a:endParaRPr lang="en-US" altLang="zh-CN" sz="2400" dirty="0" smtClean="0">
              <a:solidFill>
                <a:srgbClr val="1A07A9"/>
              </a:solidFill>
            </a:endParaRPr>
          </a:p>
          <a:p>
            <a:pPr>
              <a:lnSpc>
                <a:spcPct val="80000"/>
              </a:lnSpc>
              <a:buFont typeface="Wingdings" pitchFamily="2" charset="2"/>
              <a:buNone/>
            </a:pPr>
            <a:r>
              <a:rPr lang="zh-CN" altLang="en-US" sz="2400" dirty="0" smtClean="0"/>
              <a:t> </a:t>
            </a:r>
            <a:r>
              <a:rPr lang="en-US" altLang="zh-CN" sz="2400" dirty="0" smtClean="0">
                <a:solidFill>
                  <a:srgbClr val="1A07A9"/>
                </a:solidFill>
              </a:rPr>
              <a:t>——</a:t>
            </a:r>
            <a:r>
              <a:rPr lang="zh-CN" altLang="en-US" sz="2400" dirty="0" smtClean="0">
                <a:solidFill>
                  <a:srgbClr val="1A07A9"/>
                </a:solidFill>
              </a:rPr>
              <a:t>人才培养模式改革研究：</a:t>
            </a:r>
            <a:r>
              <a:rPr lang="zh-CN" altLang="en-US" sz="2400" dirty="0" smtClean="0">
                <a:latin typeface="楷体_GB2312" pitchFamily="49" charset="-122"/>
                <a:ea typeface="楷体_GB2312" pitchFamily="49" charset="-122"/>
              </a:rPr>
              <a:t>以工学结合为切入点，改革人才培养模式。根据学校和专业实际情况，创新人才培养模式。</a:t>
            </a:r>
          </a:p>
          <a:p>
            <a:pPr>
              <a:lnSpc>
                <a:spcPct val="80000"/>
              </a:lnSpc>
              <a:buFont typeface="Wingdings" pitchFamily="2" charset="2"/>
              <a:buNone/>
            </a:pPr>
            <a:r>
              <a:rPr lang="zh-CN" altLang="en-US" sz="2400" dirty="0" smtClean="0">
                <a:solidFill>
                  <a:srgbClr val="1A07A9"/>
                </a:solidFill>
              </a:rPr>
              <a:t> </a:t>
            </a:r>
            <a:r>
              <a:rPr lang="en-US" altLang="zh-CN" sz="2400" dirty="0" smtClean="0">
                <a:solidFill>
                  <a:srgbClr val="1A07A9"/>
                </a:solidFill>
              </a:rPr>
              <a:t>——</a:t>
            </a:r>
            <a:r>
              <a:rPr lang="zh-CN" altLang="en-US" sz="2400" dirty="0" smtClean="0">
                <a:solidFill>
                  <a:srgbClr val="1A07A9"/>
                </a:solidFill>
              </a:rPr>
              <a:t> 实践教学体系改革： </a:t>
            </a:r>
            <a:r>
              <a:rPr lang="zh-CN" altLang="en-US" sz="2400" dirty="0" smtClean="0">
                <a:latin typeface="楷体_GB2312" pitchFamily="49" charset="-122"/>
                <a:ea typeface="楷体_GB2312" pitchFamily="49" charset="-122"/>
              </a:rPr>
              <a:t>建立科学完善的实验实训体系，包括实训内容、生产性实训基地、顶岗实习、实践教学运行模式、教学做一体化实训室等。</a:t>
            </a:r>
          </a:p>
          <a:p>
            <a:pPr>
              <a:lnSpc>
                <a:spcPct val="80000"/>
              </a:lnSpc>
              <a:buFont typeface="Wingdings" pitchFamily="2" charset="2"/>
              <a:buNone/>
            </a:pPr>
            <a:r>
              <a:rPr lang="zh-CN" altLang="en-US" sz="2800" dirty="0" smtClean="0"/>
              <a:t> </a:t>
            </a:r>
            <a:r>
              <a:rPr lang="en-US" altLang="zh-CN" sz="2400" dirty="0" smtClean="0">
                <a:solidFill>
                  <a:srgbClr val="1A07A9"/>
                </a:solidFill>
              </a:rPr>
              <a:t>——</a:t>
            </a:r>
            <a:r>
              <a:rPr lang="zh-CN" altLang="en-US" sz="2400" dirty="0" smtClean="0">
                <a:solidFill>
                  <a:srgbClr val="1A07A9"/>
                </a:solidFill>
              </a:rPr>
              <a:t> 学生第二课堂活动研究：</a:t>
            </a:r>
            <a:r>
              <a:rPr lang="zh-CN" altLang="en-US" sz="2400" dirty="0" smtClean="0">
                <a:latin typeface="楷体_GB2312" pitchFamily="49" charset="-122"/>
                <a:ea typeface="楷体_GB2312" pitchFamily="49" charset="-122"/>
              </a:rPr>
              <a:t>活动形式、内容和效果。</a:t>
            </a:r>
          </a:p>
          <a:p>
            <a:pPr>
              <a:lnSpc>
                <a:spcPct val="80000"/>
              </a:lnSpc>
              <a:buFont typeface="Wingdings" pitchFamily="2" charset="2"/>
              <a:buNone/>
            </a:pPr>
            <a:r>
              <a:rPr lang="zh-CN" altLang="en-US" sz="2800" dirty="0" smtClean="0"/>
              <a:t> </a:t>
            </a:r>
            <a:r>
              <a:rPr lang="en-US" altLang="zh-CN" sz="2400" dirty="0" smtClean="0">
                <a:solidFill>
                  <a:srgbClr val="1A07A9"/>
                </a:solidFill>
              </a:rPr>
              <a:t>——</a:t>
            </a:r>
            <a:r>
              <a:rPr lang="zh-CN" altLang="en-US" sz="2400" dirty="0" smtClean="0">
                <a:solidFill>
                  <a:srgbClr val="1A07A9"/>
                </a:solidFill>
              </a:rPr>
              <a:t>“双师”素质与结构教学团队建设</a:t>
            </a:r>
            <a:endParaRPr lang="zh-CN" altLang="en-US" sz="2400" dirty="0">
              <a:solidFill>
                <a:srgbClr val="1A07A9"/>
              </a:solidFill>
            </a:endParaRPr>
          </a:p>
          <a:p>
            <a:pPr>
              <a:lnSpc>
                <a:spcPct val="80000"/>
              </a:lnSpc>
            </a:pPr>
            <a:endParaRPr lang="zh-CN" altLang="en-US" sz="2800" dirty="0"/>
          </a:p>
        </p:txBody>
      </p:sp>
      <p:sp>
        <p:nvSpPr>
          <p:cNvPr id="9" name="Rectangle 2"/>
          <p:cNvSpPr txBox="1">
            <a:spLocks noChangeArrowheads="1"/>
          </p:cNvSpPr>
          <p:nvPr/>
        </p:nvSpPr>
        <p:spPr>
          <a:xfrm>
            <a:off x="0" y="692696"/>
            <a:ext cx="9324528"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1A07A9"/>
                </a:solidFill>
                <a:effectLst/>
                <a:uLnTx/>
                <a:uFillTx/>
                <a:latin typeface="+mn-lt"/>
                <a:ea typeface="黑体" pitchFamily="2" charset="-122"/>
                <a:cs typeface="+mn-cs"/>
              </a:rPr>
              <a:t> </a:t>
            </a:r>
            <a:r>
              <a:rPr lang="zh-CN" altLang="en-US" sz="2900" b="1" dirty="0" smtClean="0">
                <a:solidFill>
                  <a:srgbClr val="1A07A9"/>
                </a:solidFill>
                <a:ea typeface="黑体" pitchFamily="2" charset="-122"/>
              </a:rPr>
              <a:t>（三）</a:t>
            </a:r>
            <a:r>
              <a:rPr kumimoji="0" lang="zh-CN" altLang="en-US" sz="2900" b="1" i="0" u="none" strike="noStrike" kern="1200" cap="none" spc="0" normalizeH="0" baseline="0" noProof="0" dirty="0" smtClean="0">
                <a:ln>
                  <a:noFill/>
                </a:ln>
                <a:solidFill>
                  <a:srgbClr val="1A07A9"/>
                </a:solidFill>
                <a:effectLst/>
                <a:uLnTx/>
                <a:uFillTx/>
                <a:latin typeface="+mn-lt"/>
                <a:ea typeface="黑体" pitchFamily="2" charset="-122"/>
                <a:cs typeface="+mn-cs"/>
              </a:rPr>
              <a:t>课题要贴合教学研究和教学改革的重点</a:t>
            </a:r>
          </a:p>
        </p:txBody>
      </p:sp>
      <p:sp>
        <p:nvSpPr>
          <p:cNvPr id="6" name="Rectangle 2"/>
          <p:cNvSpPr>
            <a:spLocks noChangeArrowheads="1"/>
          </p:cNvSpPr>
          <p:nvPr/>
        </p:nvSpPr>
        <p:spPr bwMode="auto">
          <a:xfrm>
            <a:off x="395536" y="0"/>
            <a:ext cx="5112568" cy="936625"/>
          </a:xfrm>
          <a:prstGeom prst="rect">
            <a:avLst/>
          </a:prstGeom>
          <a:noFill/>
          <a:ln w="9525">
            <a:noFill/>
            <a:miter lim="800000"/>
            <a:headEnd/>
            <a:tailEnd/>
          </a:ln>
        </p:spPr>
        <p:txBody>
          <a:bodyPr anchor="ctr"/>
          <a:lstStyle/>
          <a:p>
            <a:pPr eaLnBrk="0" hangingPunct="0"/>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D94F75DF-F261-4FC8-BED3-AFBB74D66620}" type="slidenum">
              <a:rPr lang="zh-CN" altLang="en-US"/>
              <a:pPr/>
              <a:t>28</a:t>
            </a:fld>
            <a:endParaRPr lang="en-US" altLang="zh-CN"/>
          </a:p>
        </p:txBody>
      </p:sp>
      <p:sp>
        <p:nvSpPr>
          <p:cNvPr id="854018" name="Rectangle 2"/>
          <p:cNvSpPr>
            <a:spLocks noGrp="1" noChangeArrowheads="1"/>
          </p:cNvSpPr>
          <p:nvPr>
            <p:ph type="title"/>
          </p:nvPr>
        </p:nvSpPr>
        <p:spPr>
          <a:xfrm>
            <a:off x="467544" y="1268760"/>
            <a:ext cx="8229600" cy="1143000"/>
          </a:xfrm>
        </p:spPr>
        <p:txBody>
          <a:bodyPr/>
          <a:lstStyle/>
          <a:p>
            <a:r>
              <a:rPr lang="zh-CN" altLang="en-US" sz="3800" b="0">
                <a:solidFill>
                  <a:schemeClr val="bg1"/>
                </a:solidFill>
                <a:latin typeface="宋体" pitchFamily="2" charset="-122"/>
              </a:rPr>
              <a:t>高职院校教学研究和教学改革的重点</a:t>
            </a:r>
          </a:p>
        </p:txBody>
      </p:sp>
      <p:sp>
        <p:nvSpPr>
          <p:cNvPr id="854019" name="Rectangle 3"/>
          <p:cNvSpPr>
            <a:spLocks noGrp="1" noChangeArrowheads="1"/>
          </p:cNvSpPr>
          <p:nvPr>
            <p:ph type="body" idx="1"/>
          </p:nvPr>
        </p:nvSpPr>
        <p:spPr>
          <a:xfrm>
            <a:off x="609600" y="1600200"/>
            <a:ext cx="7924800" cy="4708525"/>
          </a:xfrm>
        </p:spPr>
        <p:txBody>
          <a:bodyPr/>
          <a:lstStyle/>
          <a:p>
            <a:pPr>
              <a:lnSpc>
                <a:spcPct val="80000"/>
              </a:lnSpc>
            </a:pPr>
            <a:r>
              <a:rPr lang="zh-CN" altLang="en-US" sz="4000" b="0" dirty="0">
                <a:solidFill>
                  <a:srgbClr val="FF0000"/>
                </a:solidFill>
              </a:rPr>
              <a:t>（</a:t>
            </a:r>
            <a:r>
              <a:rPr lang="en-US" altLang="zh-CN" sz="4000" b="0" dirty="0">
                <a:solidFill>
                  <a:srgbClr val="FF0000"/>
                </a:solidFill>
              </a:rPr>
              <a:t>3</a:t>
            </a:r>
            <a:r>
              <a:rPr lang="zh-CN" altLang="en-US" sz="4000" b="0" dirty="0">
                <a:solidFill>
                  <a:srgbClr val="FF0000"/>
                </a:solidFill>
              </a:rPr>
              <a:t>）课程建设与改革方面的研究</a:t>
            </a:r>
          </a:p>
          <a:p>
            <a:pPr>
              <a:lnSpc>
                <a:spcPct val="80000"/>
              </a:lnSpc>
              <a:buFont typeface="Wingdings" pitchFamily="2" charset="2"/>
              <a:buNone/>
            </a:pPr>
            <a:r>
              <a:rPr lang="en-US" altLang="zh-CN" sz="3200" b="0" dirty="0" smtClean="0">
                <a:solidFill>
                  <a:srgbClr val="1A07A9"/>
                </a:solidFill>
              </a:rPr>
              <a:t>——</a:t>
            </a:r>
            <a:r>
              <a:rPr lang="zh-CN" altLang="en-US" sz="3200" b="0" dirty="0" smtClean="0">
                <a:solidFill>
                  <a:srgbClr val="1A07A9"/>
                </a:solidFill>
              </a:rPr>
              <a:t>课</a:t>
            </a:r>
            <a:r>
              <a:rPr lang="zh-CN" altLang="en-US" sz="3200" b="0" dirty="0">
                <a:solidFill>
                  <a:srgbClr val="1A07A9"/>
                </a:solidFill>
              </a:rPr>
              <a:t>程体系与教学内容改革</a:t>
            </a:r>
          </a:p>
          <a:p>
            <a:pPr>
              <a:lnSpc>
                <a:spcPct val="80000"/>
              </a:lnSpc>
              <a:buFont typeface="Wingdings" pitchFamily="2" charset="2"/>
              <a:buNone/>
            </a:pPr>
            <a:r>
              <a:rPr lang="zh-CN" altLang="en-US" sz="3200" dirty="0"/>
              <a:t>           </a:t>
            </a:r>
            <a:r>
              <a:rPr lang="zh-CN" altLang="en-US" sz="3200" dirty="0">
                <a:ea typeface="楷体_GB2312" pitchFamily="49" charset="-122"/>
              </a:rPr>
              <a:t>注重技能培养，结合生产实际，突出职业教育特点。</a:t>
            </a:r>
          </a:p>
          <a:p>
            <a:pPr>
              <a:lnSpc>
                <a:spcPct val="80000"/>
              </a:lnSpc>
              <a:buFont typeface="Wingdings" pitchFamily="2" charset="2"/>
              <a:buNone/>
            </a:pPr>
            <a:r>
              <a:rPr lang="en-US" altLang="zh-CN" dirty="0" smtClean="0">
                <a:solidFill>
                  <a:srgbClr val="1A07A9"/>
                </a:solidFill>
              </a:rPr>
              <a:t>——</a:t>
            </a:r>
            <a:r>
              <a:rPr lang="zh-CN" altLang="en-US" dirty="0" smtClean="0">
                <a:solidFill>
                  <a:srgbClr val="1A07A9"/>
                </a:solidFill>
              </a:rPr>
              <a:t>与</a:t>
            </a:r>
            <a:r>
              <a:rPr lang="zh-CN" altLang="en-US" dirty="0">
                <a:solidFill>
                  <a:srgbClr val="1A07A9"/>
                </a:solidFill>
              </a:rPr>
              <a:t>企业共同开发课程</a:t>
            </a:r>
          </a:p>
          <a:p>
            <a:pPr>
              <a:lnSpc>
                <a:spcPct val="80000"/>
              </a:lnSpc>
              <a:buFont typeface="Wingdings" pitchFamily="2" charset="2"/>
              <a:buNone/>
            </a:pPr>
            <a:r>
              <a:rPr lang="zh-CN" altLang="en-US" sz="3200" dirty="0"/>
              <a:t>            </a:t>
            </a:r>
            <a:r>
              <a:rPr lang="zh-CN" altLang="en-US" sz="3200" dirty="0">
                <a:ea typeface="楷体_GB2312" pitchFamily="49" charset="-122"/>
              </a:rPr>
              <a:t>基于工作过程，将职业技能标准转化为课程。以不同的形式进行课程置换。</a:t>
            </a:r>
          </a:p>
          <a:p>
            <a:pPr>
              <a:lnSpc>
                <a:spcPct val="80000"/>
              </a:lnSpc>
              <a:buFont typeface="Wingdings" pitchFamily="2" charset="2"/>
              <a:buNone/>
            </a:pPr>
            <a:r>
              <a:rPr lang="en-US" altLang="zh-CN" sz="3200" dirty="0" smtClean="0"/>
              <a:t>——</a:t>
            </a:r>
            <a:r>
              <a:rPr lang="zh-CN" altLang="en-US" dirty="0" smtClean="0">
                <a:solidFill>
                  <a:srgbClr val="1A07A9"/>
                </a:solidFill>
              </a:rPr>
              <a:t>教</a:t>
            </a:r>
            <a:r>
              <a:rPr lang="zh-CN" altLang="en-US" dirty="0">
                <a:solidFill>
                  <a:srgbClr val="1A07A9"/>
                </a:solidFill>
              </a:rPr>
              <a:t>学方法与教学手段改革</a:t>
            </a:r>
          </a:p>
          <a:p>
            <a:pPr>
              <a:lnSpc>
                <a:spcPct val="80000"/>
              </a:lnSpc>
              <a:buFont typeface="Wingdings" pitchFamily="2" charset="2"/>
              <a:buNone/>
            </a:pPr>
            <a:r>
              <a:rPr lang="zh-CN" altLang="en-US" sz="3200" dirty="0"/>
              <a:t>          </a:t>
            </a:r>
            <a:r>
              <a:rPr lang="zh-CN" altLang="en-US" sz="3200" dirty="0">
                <a:ea typeface="楷体_GB2312" pitchFamily="49" charset="-122"/>
              </a:rPr>
              <a:t>积极探索有利于学生</a:t>
            </a:r>
            <a:r>
              <a:rPr lang="zh-CN" altLang="en-US" sz="3200" dirty="0">
                <a:solidFill>
                  <a:srgbClr val="FF0000"/>
                </a:solidFill>
                <a:ea typeface="楷体_GB2312" pitchFamily="49" charset="-122"/>
              </a:rPr>
              <a:t>能力培养</a:t>
            </a:r>
            <a:r>
              <a:rPr lang="zh-CN" altLang="en-US" sz="3200" dirty="0">
                <a:ea typeface="楷体_GB2312" pitchFamily="49" charset="-122"/>
              </a:rPr>
              <a:t>的项目教学、行动导向教学等方法。</a:t>
            </a:r>
            <a:endParaRPr lang="zh-CN" altLang="en-US" sz="4000" b="0" dirty="0">
              <a:solidFill>
                <a:srgbClr val="800080"/>
              </a:solidFill>
            </a:endParaRPr>
          </a:p>
        </p:txBody>
      </p:sp>
      <p:sp>
        <p:nvSpPr>
          <p:cNvPr id="7" name="Rectangle 2"/>
          <p:cNvSpPr txBox="1">
            <a:spLocks noChangeArrowheads="1"/>
          </p:cNvSpPr>
          <p:nvPr/>
        </p:nvSpPr>
        <p:spPr>
          <a:xfrm>
            <a:off x="0" y="692696"/>
            <a:ext cx="9396536" cy="1143000"/>
          </a:xfrm>
          <a:prstGeom prst="rect">
            <a:avLst/>
          </a:prstGeom>
        </p:spPr>
        <p:txBody>
          <a:bodyPr vert="horz" lIns="91440" tIns="45720" rIns="91440" bIns="45720" rtlCol="0" anchor="ctr">
            <a:normAutofit fontScale="97500"/>
          </a:bodyPr>
          <a:lstStyle/>
          <a:p>
            <a:pPr lvl="0" algn="ctr">
              <a:spcBef>
                <a:spcPct val="0"/>
              </a:spcBef>
              <a:defRPr/>
            </a:pPr>
            <a:r>
              <a:rPr lang="zh-CN" altLang="en-US" sz="2800" b="1" dirty="0" smtClean="0">
                <a:solidFill>
                  <a:srgbClr val="1A07A9"/>
                </a:solidFill>
                <a:ea typeface="黑体" pitchFamily="2" charset="-122"/>
              </a:rPr>
              <a:t>（三）</a:t>
            </a:r>
            <a:r>
              <a:rPr kumimoji="0" lang="zh-CN" altLang="en-US" sz="2800" b="1" i="0" u="none" strike="noStrike" kern="1200" cap="none" spc="0" normalizeH="0" baseline="0" noProof="0" dirty="0" smtClean="0">
                <a:ln>
                  <a:noFill/>
                </a:ln>
                <a:solidFill>
                  <a:srgbClr val="1A07A9"/>
                </a:solidFill>
                <a:effectLst/>
                <a:uLnTx/>
                <a:uFillTx/>
                <a:latin typeface="+mn-lt"/>
                <a:ea typeface="黑体" pitchFamily="2" charset="-122"/>
                <a:cs typeface="+mn-cs"/>
              </a:rPr>
              <a:t>课题要贴合教学研究和教学改革的重点</a:t>
            </a:r>
          </a:p>
        </p:txBody>
      </p:sp>
      <p:sp>
        <p:nvSpPr>
          <p:cNvPr id="8" name="Rectangle 2"/>
          <p:cNvSpPr>
            <a:spLocks noChangeArrowheads="1"/>
          </p:cNvSpPr>
          <p:nvPr/>
        </p:nvSpPr>
        <p:spPr bwMode="auto">
          <a:xfrm>
            <a:off x="395536" y="0"/>
            <a:ext cx="5256584" cy="936625"/>
          </a:xfrm>
          <a:prstGeom prst="rect">
            <a:avLst/>
          </a:prstGeom>
          <a:noFill/>
          <a:ln w="9525">
            <a:noFill/>
            <a:miter lim="800000"/>
            <a:headEnd/>
            <a:tailEnd/>
          </a:ln>
        </p:spPr>
        <p:txBody>
          <a:bodyPr anchor="ctr"/>
          <a:lstStyle/>
          <a:p>
            <a:pPr eaLnBrk="0" hangingPunct="0"/>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2AEC82A1-4A32-46E8-A196-7B32A6CC44AE}" type="slidenum">
              <a:rPr lang="zh-CN" altLang="en-US"/>
              <a:pPr/>
              <a:t>29</a:t>
            </a:fld>
            <a:endParaRPr lang="en-US" altLang="zh-CN"/>
          </a:p>
        </p:txBody>
      </p:sp>
      <p:sp>
        <p:nvSpPr>
          <p:cNvPr id="856067" name="Rectangle 3"/>
          <p:cNvSpPr>
            <a:spLocks noGrp="1" noChangeArrowheads="1"/>
          </p:cNvSpPr>
          <p:nvPr>
            <p:ph type="body" idx="1"/>
          </p:nvPr>
        </p:nvSpPr>
        <p:spPr>
          <a:xfrm>
            <a:off x="467544" y="1556792"/>
            <a:ext cx="8280400" cy="4824412"/>
          </a:xfrm>
        </p:spPr>
        <p:txBody>
          <a:bodyPr/>
          <a:lstStyle/>
          <a:p>
            <a:pPr>
              <a:lnSpc>
                <a:spcPct val="90000"/>
              </a:lnSpc>
            </a:pPr>
            <a:r>
              <a:rPr lang="zh-CN" altLang="en-US" b="0" dirty="0">
                <a:solidFill>
                  <a:srgbClr val="FF0000"/>
                </a:solidFill>
                <a:latin typeface="黑体" pitchFamily="2" charset="-122"/>
              </a:rPr>
              <a:t>（</a:t>
            </a:r>
            <a:r>
              <a:rPr lang="en-US" altLang="zh-CN" b="0" dirty="0">
                <a:solidFill>
                  <a:srgbClr val="FF0000"/>
                </a:solidFill>
                <a:latin typeface="黑体" pitchFamily="2" charset="-122"/>
              </a:rPr>
              <a:t>4</a:t>
            </a:r>
            <a:r>
              <a:rPr lang="zh-CN" altLang="en-US" b="0" dirty="0">
                <a:solidFill>
                  <a:srgbClr val="FF0000"/>
                </a:solidFill>
                <a:latin typeface="黑体" pitchFamily="2" charset="-122"/>
              </a:rPr>
              <a:t>）实践教学体系改革的研究</a:t>
            </a:r>
          </a:p>
          <a:p>
            <a:pPr>
              <a:lnSpc>
                <a:spcPct val="90000"/>
              </a:lnSpc>
              <a:buFont typeface="Wingdings" pitchFamily="2" charset="2"/>
              <a:buNone/>
            </a:pPr>
            <a:r>
              <a:rPr lang="en-US" altLang="zh-CN" sz="3200" b="0" dirty="0" smtClean="0">
                <a:solidFill>
                  <a:srgbClr val="CC0000"/>
                </a:solidFill>
                <a:latin typeface="宋体" pitchFamily="2" charset="-122"/>
              </a:rPr>
              <a:t>——</a:t>
            </a:r>
            <a:r>
              <a:rPr lang="zh-CN" altLang="en-US" sz="3200" b="0" dirty="0" smtClean="0">
                <a:solidFill>
                  <a:srgbClr val="1A07A9"/>
                </a:solidFill>
                <a:latin typeface="宋体" pitchFamily="2" charset="-122"/>
              </a:rPr>
              <a:t>实</a:t>
            </a:r>
            <a:r>
              <a:rPr lang="zh-CN" altLang="en-US" sz="3200" b="0" dirty="0">
                <a:solidFill>
                  <a:srgbClr val="1A07A9"/>
                </a:solidFill>
                <a:latin typeface="宋体" pitchFamily="2" charset="-122"/>
              </a:rPr>
              <a:t>践教学制度建设</a:t>
            </a:r>
          </a:p>
          <a:p>
            <a:pPr>
              <a:lnSpc>
                <a:spcPct val="90000"/>
              </a:lnSpc>
              <a:buFont typeface="Wingdings" pitchFamily="2" charset="2"/>
              <a:buNone/>
            </a:pPr>
            <a:r>
              <a:rPr lang="en-US" altLang="zh-CN" dirty="0" smtClean="0">
                <a:solidFill>
                  <a:srgbClr val="CC0000"/>
                </a:solidFill>
                <a:latin typeface="宋体" pitchFamily="2" charset="-122"/>
              </a:rPr>
              <a:t>——</a:t>
            </a:r>
            <a:r>
              <a:rPr lang="zh-CN" altLang="en-US" sz="3200" b="0" dirty="0" smtClean="0">
                <a:solidFill>
                  <a:srgbClr val="1A07A9"/>
                </a:solidFill>
                <a:latin typeface="宋体" pitchFamily="2" charset="-122"/>
              </a:rPr>
              <a:t>实</a:t>
            </a:r>
            <a:r>
              <a:rPr lang="zh-CN" altLang="en-US" sz="3200" b="0" dirty="0">
                <a:solidFill>
                  <a:srgbClr val="1A07A9"/>
                </a:solidFill>
                <a:latin typeface="宋体" pitchFamily="2" charset="-122"/>
              </a:rPr>
              <a:t>践教学模式</a:t>
            </a:r>
          </a:p>
          <a:p>
            <a:pPr>
              <a:lnSpc>
                <a:spcPct val="90000"/>
              </a:lnSpc>
              <a:buFont typeface="Wingdings" pitchFamily="2" charset="2"/>
              <a:buNone/>
            </a:pPr>
            <a:r>
              <a:rPr lang="en-US" altLang="zh-CN" dirty="0" smtClean="0">
                <a:solidFill>
                  <a:srgbClr val="CC0000"/>
                </a:solidFill>
                <a:latin typeface="宋体" pitchFamily="2" charset="-122"/>
              </a:rPr>
              <a:t>——</a:t>
            </a:r>
            <a:r>
              <a:rPr lang="zh-CN" altLang="en-US" sz="3200" b="0" dirty="0" smtClean="0">
                <a:solidFill>
                  <a:srgbClr val="1A07A9"/>
                </a:solidFill>
                <a:latin typeface="宋体" pitchFamily="2" charset="-122"/>
              </a:rPr>
              <a:t>实</a:t>
            </a:r>
            <a:r>
              <a:rPr lang="zh-CN" altLang="en-US" sz="3200" b="0" dirty="0">
                <a:solidFill>
                  <a:srgbClr val="1A07A9"/>
                </a:solidFill>
                <a:latin typeface="宋体" pitchFamily="2" charset="-122"/>
              </a:rPr>
              <a:t>践教学课程设置方案</a:t>
            </a:r>
          </a:p>
          <a:p>
            <a:pPr>
              <a:lnSpc>
                <a:spcPct val="90000"/>
              </a:lnSpc>
              <a:buFont typeface="Wingdings" pitchFamily="2" charset="2"/>
              <a:buNone/>
            </a:pPr>
            <a:r>
              <a:rPr lang="en-US" altLang="zh-CN" dirty="0" smtClean="0">
                <a:solidFill>
                  <a:srgbClr val="CC0000"/>
                </a:solidFill>
                <a:latin typeface="宋体" pitchFamily="2" charset="-122"/>
              </a:rPr>
              <a:t>——</a:t>
            </a:r>
            <a:r>
              <a:rPr lang="zh-CN" altLang="en-US" sz="3200" b="0" dirty="0" smtClean="0">
                <a:solidFill>
                  <a:srgbClr val="1A07A9"/>
                </a:solidFill>
                <a:latin typeface="宋体" pitchFamily="2" charset="-122"/>
              </a:rPr>
              <a:t>生</a:t>
            </a:r>
            <a:r>
              <a:rPr lang="zh-CN" altLang="en-US" sz="3200" b="0" dirty="0">
                <a:solidFill>
                  <a:srgbClr val="1A07A9"/>
                </a:solidFill>
                <a:latin typeface="宋体" pitchFamily="2" charset="-122"/>
              </a:rPr>
              <a:t>产性实训基地建设和运行机制的研</a:t>
            </a:r>
            <a:r>
              <a:rPr lang="zh-CN" altLang="en-US" sz="3200" b="0" dirty="0" smtClean="0">
                <a:solidFill>
                  <a:srgbClr val="1A07A9"/>
                </a:solidFill>
                <a:latin typeface="宋体" pitchFamily="2" charset="-122"/>
              </a:rPr>
              <a:t>究</a:t>
            </a:r>
            <a:endParaRPr lang="zh-CN" altLang="en-US" sz="3200" b="0" dirty="0">
              <a:solidFill>
                <a:srgbClr val="1A07A9"/>
              </a:solidFill>
              <a:latin typeface="宋体" pitchFamily="2" charset="-122"/>
            </a:endParaRPr>
          </a:p>
          <a:p>
            <a:pPr>
              <a:lnSpc>
                <a:spcPct val="90000"/>
              </a:lnSpc>
              <a:buFont typeface="Wingdings" pitchFamily="2" charset="2"/>
              <a:buNone/>
            </a:pPr>
            <a:r>
              <a:rPr lang="en-US" altLang="zh-CN" dirty="0" smtClean="0">
                <a:solidFill>
                  <a:srgbClr val="CC0000"/>
                </a:solidFill>
                <a:latin typeface="宋体" pitchFamily="2" charset="-122"/>
              </a:rPr>
              <a:t>——</a:t>
            </a:r>
            <a:r>
              <a:rPr lang="zh-CN" altLang="en-US" sz="3200" b="0" dirty="0" smtClean="0">
                <a:solidFill>
                  <a:srgbClr val="1A07A9"/>
                </a:solidFill>
                <a:latin typeface="宋体" pitchFamily="2" charset="-122"/>
              </a:rPr>
              <a:t>建</a:t>
            </a:r>
            <a:r>
              <a:rPr lang="zh-CN" altLang="en-US" sz="3200" b="0" dirty="0">
                <a:solidFill>
                  <a:srgbClr val="1A07A9"/>
                </a:solidFill>
                <a:latin typeface="宋体" pitchFamily="2" charset="-122"/>
              </a:rPr>
              <a:t>立产、学、研合作长效机制的研</a:t>
            </a:r>
            <a:r>
              <a:rPr lang="zh-CN" altLang="en-US" sz="3200" b="0" dirty="0" smtClean="0">
                <a:solidFill>
                  <a:srgbClr val="1A07A9"/>
                </a:solidFill>
                <a:latin typeface="宋体" pitchFamily="2" charset="-122"/>
              </a:rPr>
              <a:t>究</a:t>
            </a:r>
            <a:endParaRPr lang="zh-CN" altLang="en-US" sz="3200" b="0" dirty="0">
              <a:solidFill>
                <a:srgbClr val="1A07A9"/>
              </a:solidFill>
              <a:latin typeface="宋体" pitchFamily="2" charset="-122"/>
            </a:endParaRPr>
          </a:p>
          <a:p>
            <a:pPr>
              <a:lnSpc>
                <a:spcPct val="90000"/>
              </a:lnSpc>
              <a:buFont typeface="Wingdings" pitchFamily="2" charset="2"/>
              <a:buNone/>
            </a:pPr>
            <a:r>
              <a:rPr lang="en-US" altLang="zh-CN" dirty="0" smtClean="0">
                <a:solidFill>
                  <a:srgbClr val="CC0000"/>
                </a:solidFill>
                <a:latin typeface="宋体" pitchFamily="2" charset="-122"/>
              </a:rPr>
              <a:t>——</a:t>
            </a:r>
            <a:r>
              <a:rPr lang="zh-CN" altLang="en-US" sz="3200" b="0" dirty="0" smtClean="0">
                <a:solidFill>
                  <a:srgbClr val="1A07A9"/>
                </a:solidFill>
                <a:latin typeface="宋体" pitchFamily="2" charset="-122"/>
              </a:rPr>
              <a:t>学</a:t>
            </a:r>
            <a:r>
              <a:rPr lang="zh-CN" altLang="en-US" sz="3200" b="0" dirty="0">
                <a:solidFill>
                  <a:srgbClr val="1A07A9"/>
                </a:solidFill>
                <a:latin typeface="宋体" pitchFamily="2" charset="-122"/>
              </a:rPr>
              <a:t>生创业能力培养的研</a:t>
            </a:r>
            <a:r>
              <a:rPr lang="zh-CN" altLang="en-US" sz="3200" b="0" dirty="0" smtClean="0">
                <a:solidFill>
                  <a:srgbClr val="1A07A9"/>
                </a:solidFill>
                <a:latin typeface="宋体" pitchFamily="2" charset="-122"/>
              </a:rPr>
              <a:t>究</a:t>
            </a:r>
            <a:endParaRPr lang="zh-CN" altLang="en-US" sz="3200" b="0" dirty="0">
              <a:solidFill>
                <a:srgbClr val="1A07A9"/>
              </a:solidFill>
              <a:latin typeface="宋体" pitchFamily="2" charset="-122"/>
            </a:endParaRPr>
          </a:p>
          <a:p>
            <a:pPr>
              <a:lnSpc>
                <a:spcPct val="90000"/>
              </a:lnSpc>
              <a:buFont typeface="Wingdings" pitchFamily="2" charset="2"/>
              <a:buNone/>
            </a:pPr>
            <a:r>
              <a:rPr lang="en-US" altLang="zh-CN" dirty="0" smtClean="0">
                <a:solidFill>
                  <a:srgbClr val="CC0000"/>
                </a:solidFill>
                <a:latin typeface="宋体" pitchFamily="2" charset="-122"/>
              </a:rPr>
              <a:t>——</a:t>
            </a:r>
            <a:r>
              <a:rPr lang="zh-CN" altLang="en-US" sz="3200" b="0" dirty="0" smtClean="0">
                <a:solidFill>
                  <a:srgbClr val="1A07A9"/>
                </a:solidFill>
                <a:latin typeface="宋体" pitchFamily="2" charset="-122"/>
              </a:rPr>
              <a:t>“</a:t>
            </a:r>
            <a:r>
              <a:rPr lang="zh-CN" altLang="en-US" sz="3200" b="0" dirty="0">
                <a:solidFill>
                  <a:srgbClr val="1A07A9"/>
                </a:solidFill>
                <a:latin typeface="宋体" pitchFamily="2" charset="-122"/>
              </a:rPr>
              <a:t>双证书”制度实施的研</a:t>
            </a:r>
            <a:r>
              <a:rPr lang="zh-CN" altLang="en-US" sz="3200" b="0" dirty="0" smtClean="0">
                <a:solidFill>
                  <a:srgbClr val="1A07A9"/>
                </a:solidFill>
                <a:latin typeface="宋体" pitchFamily="2" charset="-122"/>
              </a:rPr>
              <a:t>究</a:t>
            </a:r>
            <a:endParaRPr lang="zh-CN" altLang="en-US" sz="3200" b="0" dirty="0">
              <a:solidFill>
                <a:srgbClr val="1A07A9"/>
              </a:solidFill>
              <a:latin typeface="宋体" pitchFamily="2" charset="-122"/>
            </a:endParaRPr>
          </a:p>
        </p:txBody>
      </p:sp>
      <p:sp>
        <p:nvSpPr>
          <p:cNvPr id="9" name="Rectangle 2"/>
          <p:cNvSpPr>
            <a:spLocks noChangeArrowheads="1"/>
          </p:cNvSpPr>
          <p:nvPr/>
        </p:nvSpPr>
        <p:spPr bwMode="auto">
          <a:xfrm>
            <a:off x="395536" y="0"/>
            <a:ext cx="5616624" cy="936625"/>
          </a:xfrm>
          <a:prstGeom prst="rect">
            <a:avLst/>
          </a:prstGeom>
          <a:noFill/>
          <a:ln w="9525">
            <a:noFill/>
            <a:miter lim="800000"/>
            <a:headEnd/>
            <a:tailEnd/>
          </a:ln>
        </p:spPr>
        <p:txBody>
          <a:bodyPr anchor="ctr"/>
          <a:lstStyle/>
          <a:p>
            <a:pPr eaLnBrk="0" hangingPunct="0"/>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sp>
        <p:nvSpPr>
          <p:cNvPr id="10" name="Rectangle 2"/>
          <p:cNvSpPr txBox="1">
            <a:spLocks noChangeArrowheads="1"/>
          </p:cNvSpPr>
          <p:nvPr/>
        </p:nvSpPr>
        <p:spPr>
          <a:xfrm>
            <a:off x="0" y="692696"/>
            <a:ext cx="9396536" cy="1143000"/>
          </a:xfrm>
          <a:prstGeom prst="rect">
            <a:avLst/>
          </a:prstGeom>
        </p:spPr>
        <p:txBody>
          <a:bodyPr vert="horz" lIns="91440" tIns="45720" rIns="91440" bIns="45720" rtlCol="0" anchor="ctr">
            <a:normAutofit fontScale="97500"/>
          </a:bodyPr>
          <a:lstStyle/>
          <a:p>
            <a:pPr lvl="0" algn="ctr">
              <a:spcBef>
                <a:spcPct val="0"/>
              </a:spcBef>
              <a:defRPr/>
            </a:pPr>
            <a:r>
              <a:rPr lang="zh-CN" altLang="en-US" sz="2800" b="1" dirty="0" smtClean="0">
                <a:solidFill>
                  <a:srgbClr val="1A07A9"/>
                </a:solidFill>
                <a:ea typeface="黑体" pitchFamily="2" charset="-122"/>
              </a:rPr>
              <a:t>（三）</a:t>
            </a:r>
            <a:r>
              <a:rPr kumimoji="0" lang="zh-CN" altLang="en-US" sz="2800" b="1" i="0" u="none" strike="noStrike" kern="1200" cap="none" spc="0" normalizeH="0" baseline="0" noProof="0" dirty="0" smtClean="0">
                <a:ln>
                  <a:noFill/>
                </a:ln>
                <a:solidFill>
                  <a:srgbClr val="1A07A9"/>
                </a:solidFill>
                <a:effectLst/>
                <a:uLnTx/>
                <a:uFillTx/>
                <a:latin typeface="+mn-lt"/>
                <a:ea typeface="黑体" pitchFamily="2" charset="-122"/>
                <a:cs typeface="+mn-cs"/>
              </a:rPr>
              <a:t>课题要贴合教学研究和教学改革的重点</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395288" y="333375"/>
            <a:ext cx="3889375" cy="584200"/>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spcBef>
                <a:spcPct val="50000"/>
              </a:spcBef>
              <a:defRPr/>
            </a:pPr>
            <a:r>
              <a:rPr lang="zh-CN" altLang="en-US" sz="3200" b="1" dirty="0" smtClean="0">
                <a:solidFill>
                  <a:schemeClr val="bg1"/>
                </a:solidFill>
                <a:ea typeface="黑体" pitchFamily="2" charset="-122"/>
              </a:rPr>
              <a:t>何</a:t>
            </a:r>
            <a:r>
              <a:rPr lang="zh-CN" altLang="en-US" sz="3200" b="1" dirty="0">
                <a:solidFill>
                  <a:schemeClr val="bg1"/>
                </a:solidFill>
                <a:ea typeface="黑体" pitchFamily="2" charset="-122"/>
              </a:rPr>
              <a:t>谓科学研究</a:t>
            </a:r>
          </a:p>
        </p:txBody>
      </p:sp>
      <p:sp>
        <p:nvSpPr>
          <p:cNvPr id="6" name="AutoShape 10"/>
          <p:cNvSpPr>
            <a:spLocks noChangeArrowheads="1"/>
          </p:cNvSpPr>
          <p:nvPr/>
        </p:nvSpPr>
        <p:spPr bwMode="auto">
          <a:xfrm>
            <a:off x="0" y="2854325"/>
            <a:ext cx="2268538" cy="2087563"/>
          </a:xfrm>
          <a:prstGeom prst="rightArrow">
            <a:avLst>
              <a:gd name="adj1" fmla="val 62787"/>
              <a:gd name="adj2" fmla="val 54217"/>
            </a:avLst>
          </a:prstGeom>
          <a:solidFill>
            <a:srgbClr val="CCFFFF">
              <a:alpha val="50195"/>
            </a:srgbClr>
          </a:solidFill>
          <a:ln w="19050" cap="rnd">
            <a:solidFill>
              <a:schemeClr val="bg2"/>
            </a:solidFill>
            <a:prstDash val="sysDot"/>
            <a:miter lim="800000"/>
            <a:headEnd/>
            <a:tailEnd/>
          </a:ln>
        </p:spPr>
        <p:txBody>
          <a:bodyPr wrap="none" anchor="ctr"/>
          <a:lstStyle/>
          <a:p>
            <a:pPr>
              <a:defRPr/>
            </a:pPr>
            <a:r>
              <a:rPr lang="zh-CN" altLang="en-US" sz="3600" b="1" dirty="0" smtClean="0">
                <a:solidFill>
                  <a:srgbClr val="141701"/>
                </a:solidFill>
                <a:latin typeface="+mn-ea"/>
                <a:ea typeface="+mn-ea"/>
                <a:cs typeface="Times New Roman" pitchFamily="18" charset="0"/>
              </a:rPr>
              <a:t> 科</a:t>
            </a:r>
            <a:r>
              <a:rPr lang="zh-CN" altLang="en-US" sz="3600" b="1" dirty="0">
                <a:solidFill>
                  <a:srgbClr val="141701"/>
                </a:solidFill>
                <a:latin typeface="+mn-ea"/>
                <a:ea typeface="+mn-ea"/>
                <a:cs typeface="Times New Roman" pitchFamily="18" charset="0"/>
              </a:rPr>
              <a:t>学</a:t>
            </a:r>
            <a:endParaRPr lang="en-US" altLang="zh-CN" sz="3600" b="1" dirty="0">
              <a:solidFill>
                <a:srgbClr val="141701"/>
              </a:solidFill>
              <a:latin typeface="+mn-ea"/>
              <a:ea typeface="+mn-ea"/>
              <a:cs typeface="Times New Roman" pitchFamily="18" charset="0"/>
            </a:endParaRPr>
          </a:p>
          <a:p>
            <a:pPr>
              <a:defRPr/>
            </a:pPr>
            <a:r>
              <a:rPr lang="zh-CN" altLang="en-US" sz="3600" b="1" dirty="0">
                <a:solidFill>
                  <a:srgbClr val="141701"/>
                </a:solidFill>
                <a:latin typeface="+mn-ea"/>
                <a:ea typeface="+mn-ea"/>
                <a:cs typeface="Times New Roman" pitchFamily="18" charset="0"/>
              </a:rPr>
              <a:t>的分类</a:t>
            </a:r>
            <a:endParaRPr lang="zh-CN" altLang="en-US" sz="3600" dirty="0">
              <a:latin typeface="+mn-ea"/>
              <a:ea typeface="+mn-ea"/>
            </a:endParaRPr>
          </a:p>
        </p:txBody>
      </p:sp>
      <p:sp>
        <p:nvSpPr>
          <p:cNvPr id="21509" name="AutoShape 6"/>
          <p:cNvSpPr>
            <a:spLocks noChangeArrowheads="1"/>
          </p:cNvSpPr>
          <p:nvPr/>
        </p:nvSpPr>
        <p:spPr bwMode="auto">
          <a:xfrm>
            <a:off x="1547664" y="3501008"/>
            <a:ext cx="614363" cy="534988"/>
          </a:xfrm>
          <a:prstGeom prst="rightArrow">
            <a:avLst>
              <a:gd name="adj1" fmla="val 50000"/>
              <a:gd name="adj2" fmla="val 58444"/>
            </a:avLst>
          </a:prstGeom>
          <a:solidFill>
            <a:schemeClr val="bg1"/>
          </a:solidFill>
          <a:ln w="9525">
            <a:noFill/>
            <a:miter lim="800000"/>
            <a:headEnd/>
            <a:tailEnd/>
          </a:ln>
        </p:spPr>
        <p:txBody>
          <a:bodyPr wrap="none" anchor="ctr"/>
          <a:lstStyle/>
          <a:p>
            <a:endParaRPr lang="zh-CN" altLang="en-US"/>
          </a:p>
        </p:txBody>
      </p:sp>
      <p:grpSp>
        <p:nvGrpSpPr>
          <p:cNvPr id="2" name="Group 5"/>
          <p:cNvGrpSpPr>
            <a:grpSpLocks/>
          </p:cNvGrpSpPr>
          <p:nvPr/>
        </p:nvGrpSpPr>
        <p:grpSpPr bwMode="auto">
          <a:xfrm>
            <a:off x="2339975" y="1125538"/>
            <a:ext cx="6624638" cy="1511300"/>
            <a:chOff x="674" y="1179"/>
            <a:chExt cx="4912" cy="629"/>
          </a:xfrm>
        </p:grpSpPr>
        <p:sp>
          <p:nvSpPr>
            <p:cNvPr id="21525" name="AutoShape 3"/>
            <p:cNvSpPr>
              <a:spLocks noChangeArrowheads="1"/>
            </p:cNvSpPr>
            <p:nvPr/>
          </p:nvSpPr>
          <p:spPr bwMode="gray">
            <a:xfrm>
              <a:off x="2018" y="1344"/>
              <a:ext cx="2949" cy="368"/>
            </a:xfrm>
            <a:prstGeom prst="roundRect">
              <a:avLst>
                <a:gd name="adj" fmla="val 7574"/>
              </a:avLst>
            </a:prstGeom>
            <a:gradFill rotWithShape="1">
              <a:gsLst>
                <a:gs pos="0">
                  <a:srgbClr val="97CCF3"/>
                </a:gs>
                <a:gs pos="100000">
                  <a:srgbClr val="D5EBFA"/>
                </a:gs>
              </a:gsLst>
              <a:lin ang="0" scaled="1"/>
            </a:gradFill>
            <a:ln w="28575" cap="rnd">
              <a:noFill/>
              <a:prstDash val="sysDot"/>
              <a:round/>
              <a:headEnd/>
              <a:tailEnd/>
            </a:ln>
          </p:spPr>
          <p:txBody>
            <a:bodyPr wrap="none" anchor="ctr"/>
            <a:lstStyle/>
            <a:p>
              <a:pPr eaLnBrk="0" hangingPunct="0">
                <a:buFont typeface="Wingdings" pitchFamily="2" charset="2"/>
                <a:buNone/>
              </a:pPr>
              <a:endParaRPr lang="en-US" altLang="zh-CN" sz="1600" b="1">
                <a:solidFill>
                  <a:schemeClr val="tx2"/>
                </a:solidFill>
                <a:ea typeface="宋体" pitchFamily="2" charset="-122"/>
              </a:endParaRPr>
            </a:p>
          </p:txBody>
        </p:sp>
        <p:sp>
          <p:nvSpPr>
            <p:cNvPr id="14" name="AutoShape 8"/>
            <p:cNvSpPr>
              <a:spLocks noChangeArrowheads="1"/>
            </p:cNvSpPr>
            <p:nvPr/>
          </p:nvSpPr>
          <p:spPr bwMode="gray">
            <a:xfrm>
              <a:off x="674" y="1440"/>
              <a:ext cx="1044" cy="368"/>
            </a:xfrm>
            <a:prstGeom prst="roundRect">
              <a:avLst>
                <a:gd name="adj" fmla="val 7574"/>
              </a:avLst>
            </a:prstGeom>
            <a:gradFill rotWithShape="1">
              <a:gsLst>
                <a:gs pos="0">
                  <a:schemeClr val="accent1"/>
                </a:gs>
                <a:gs pos="50000">
                  <a:schemeClr val="accent1">
                    <a:gamma/>
                    <a:tint val="72549"/>
                    <a:invGamma/>
                  </a:schemeClr>
                </a:gs>
                <a:gs pos="100000">
                  <a:schemeClr val="accent1"/>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eaLnBrk="0" hangingPunct="0">
                <a:buClr>
                  <a:schemeClr val="bg1"/>
                </a:buClr>
                <a:buFont typeface="Wingdings" pitchFamily="2" charset="2"/>
                <a:buChar char="§"/>
                <a:defRPr/>
              </a:pPr>
              <a:r>
                <a:rPr lang="zh-CN" altLang="en-US" sz="1600">
                  <a:ea typeface="宋体" pitchFamily="2" charset="-122"/>
                </a:rPr>
                <a:t> </a:t>
              </a:r>
              <a:r>
                <a:rPr lang="en-US" altLang="zh-CN" sz="1600">
                  <a:solidFill>
                    <a:srgbClr val="FFFFFF"/>
                  </a:solidFill>
                  <a:ea typeface="宋体" pitchFamily="2" charset="-122"/>
                </a:rPr>
                <a:t>Click to add Text</a:t>
              </a:r>
            </a:p>
          </p:txBody>
        </p:sp>
        <p:sp>
          <p:nvSpPr>
            <p:cNvPr id="15" name="AutoShape 27"/>
            <p:cNvSpPr>
              <a:spLocks noChangeArrowheads="1"/>
            </p:cNvSpPr>
            <p:nvPr/>
          </p:nvSpPr>
          <p:spPr bwMode="gray">
            <a:xfrm>
              <a:off x="1780" y="1179"/>
              <a:ext cx="3806" cy="539"/>
            </a:xfrm>
            <a:prstGeom prst="roundRect">
              <a:avLst>
                <a:gd name="adj" fmla="val 7574"/>
              </a:avLst>
            </a:prstGeom>
            <a:gradFill rotWithShape="1">
              <a:gsLst>
                <a:gs pos="0">
                  <a:srgbClr val="4EA7EA"/>
                </a:gs>
                <a:gs pos="100000">
                  <a:srgbClr val="B8DCF7"/>
                </a:gs>
              </a:gsLst>
              <a:lin ang="0" scaled="1"/>
            </a:gradFill>
            <a:ln w="28575" cap="rnd">
              <a:noFill/>
              <a:prstDash val="sysDot"/>
              <a:round/>
              <a:headEnd/>
              <a:tailEnd/>
            </a:ln>
          </p:spPr>
          <p:txBody>
            <a:bodyPr anchor="ctr">
              <a:normAutofit/>
            </a:bodyPr>
            <a:lstStyle/>
            <a:p>
              <a:pPr>
                <a:buFontTx/>
                <a:buNone/>
                <a:defRPr/>
              </a:pPr>
              <a:r>
                <a:rPr lang="zh-CN" altLang="zh-CN" sz="2000" dirty="0">
                  <a:latin typeface="+mn-ea"/>
                  <a:ea typeface="+mn-ea"/>
                  <a:cs typeface="Times New Roman"/>
                </a:rPr>
                <a:t>人们对世界总体的规律性认知，是人们对自然知识、社会知识和思维知识概括与总结的基础上形成的</a:t>
              </a:r>
              <a:r>
                <a:rPr lang="zh-CN" altLang="zh-CN" sz="2000" b="1" dirty="0">
                  <a:latin typeface="+mn-ea"/>
                  <a:ea typeface="+mn-ea"/>
                  <a:cs typeface="Times New Roman"/>
                </a:rPr>
                <a:t>系统化、理论化的世界观</a:t>
              </a:r>
              <a:r>
                <a:rPr lang="zh-CN" altLang="zh-CN" sz="2000" dirty="0">
                  <a:latin typeface="+mn-ea"/>
                  <a:ea typeface="+mn-ea"/>
                  <a:cs typeface="Times New Roman"/>
                </a:rPr>
                <a:t>。</a:t>
              </a:r>
              <a:endParaRPr lang="zh-CN" altLang="en-US" sz="2200" dirty="0">
                <a:latin typeface="+mn-ea"/>
                <a:ea typeface="+mn-ea"/>
              </a:endParaRPr>
            </a:p>
          </p:txBody>
        </p:sp>
        <p:sp>
          <p:nvSpPr>
            <p:cNvPr id="16" name="AutoShape 29"/>
            <p:cNvSpPr>
              <a:spLocks noChangeArrowheads="1"/>
            </p:cNvSpPr>
            <p:nvPr/>
          </p:nvSpPr>
          <p:spPr bwMode="gray">
            <a:xfrm>
              <a:off x="674" y="1242"/>
              <a:ext cx="1044" cy="566"/>
            </a:xfrm>
            <a:prstGeom prst="roundRect">
              <a:avLst>
                <a:gd name="adj" fmla="val 7574"/>
              </a:avLst>
            </a:prstGeom>
            <a:gradFill rotWithShape="1">
              <a:gsLst>
                <a:gs pos="0">
                  <a:srgbClr val="4EA7EA">
                    <a:alpha val="73000"/>
                  </a:srgbClr>
                </a:gs>
                <a:gs pos="50000">
                  <a:srgbClr val="7FBFF0"/>
                </a:gs>
                <a:gs pos="100000">
                  <a:srgbClr val="4EA7EA">
                    <a:alpha val="73000"/>
                  </a:srgbClr>
                </a:gs>
              </a:gsLst>
              <a:lin ang="2700000" scaled="1"/>
            </a:gradFill>
            <a:ln w="9525">
              <a:round/>
              <a:headEnd/>
              <a:tailEnd/>
            </a:ln>
            <a:scene3d>
              <a:camera prst="legacyObliqueTopRight"/>
              <a:lightRig rig="legacyFlat3" dir="b"/>
            </a:scene3d>
            <a:sp3d extrusionH="430200" prstMaterial="legacyMatte">
              <a:bevelT w="13500" h="13500" prst="angle"/>
              <a:bevelB w="13500" h="13500" prst="angle"/>
              <a:extrusionClr>
                <a:srgbClr val="4EA7EA"/>
              </a:extrusionClr>
            </a:sp3d>
          </p:spPr>
          <p:txBody>
            <a:bodyPr wrap="none" anchor="ctr">
              <a:flatTx/>
            </a:bodyPr>
            <a:lstStyle/>
            <a:p>
              <a:pPr>
                <a:buFontTx/>
                <a:buNone/>
                <a:defRPr/>
              </a:pPr>
              <a:r>
                <a:rPr lang="zh-CN" altLang="en-US" sz="2800" b="1" dirty="0">
                  <a:solidFill>
                    <a:srgbClr val="FF0000"/>
                  </a:solidFill>
                  <a:latin typeface="黑体" pitchFamily="2" charset="-122"/>
                  <a:ea typeface="黑体" pitchFamily="2" charset="-122"/>
                </a:rPr>
                <a:t>哲学</a:t>
              </a:r>
            </a:p>
          </p:txBody>
        </p:sp>
      </p:grpSp>
      <p:grpSp>
        <p:nvGrpSpPr>
          <p:cNvPr id="3" name="Group 5"/>
          <p:cNvGrpSpPr>
            <a:grpSpLocks/>
          </p:cNvGrpSpPr>
          <p:nvPr/>
        </p:nvGrpSpPr>
        <p:grpSpPr bwMode="auto">
          <a:xfrm>
            <a:off x="2339975" y="2779713"/>
            <a:ext cx="6696075" cy="1512887"/>
            <a:chOff x="674" y="1326"/>
            <a:chExt cx="4972" cy="482"/>
          </a:xfrm>
        </p:grpSpPr>
        <p:sp>
          <p:nvSpPr>
            <p:cNvPr id="21519" name="AutoShape 3"/>
            <p:cNvSpPr>
              <a:spLocks noChangeArrowheads="1"/>
            </p:cNvSpPr>
            <p:nvPr/>
          </p:nvSpPr>
          <p:spPr bwMode="gray">
            <a:xfrm>
              <a:off x="2018" y="1344"/>
              <a:ext cx="2949" cy="368"/>
            </a:xfrm>
            <a:prstGeom prst="roundRect">
              <a:avLst>
                <a:gd name="adj" fmla="val 7574"/>
              </a:avLst>
            </a:prstGeom>
            <a:gradFill rotWithShape="1">
              <a:gsLst>
                <a:gs pos="0">
                  <a:srgbClr val="97CCF3"/>
                </a:gs>
                <a:gs pos="100000">
                  <a:srgbClr val="D5EBFA"/>
                </a:gs>
              </a:gsLst>
              <a:lin ang="0" scaled="1"/>
            </a:gradFill>
            <a:ln w="28575" cap="rnd">
              <a:noFill/>
              <a:prstDash val="sysDot"/>
              <a:round/>
              <a:headEnd/>
              <a:tailEnd/>
            </a:ln>
          </p:spPr>
          <p:txBody>
            <a:bodyPr wrap="none" anchor="ctr"/>
            <a:lstStyle/>
            <a:p>
              <a:pPr eaLnBrk="0" hangingPunct="0">
                <a:buFont typeface="Wingdings" pitchFamily="2" charset="2"/>
                <a:buNone/>
              </a:pPr>
              <a:endParaRPr lang="en-US" altLang="zh-CN" sz="1600" b="1">
                <a:solidFill>
                  <a:schemeClr val="tx2"/>
                </a:solidFill>
                <a:ea typeface="宋体" pitchFamily="2" charset="-122"/>
              </a:endParaRPr>
            </a:p>
          </p:txBody>
        </p:sp>
        <p:sp>
          <p:nvSpPr>
            <p:cNvPr id="19" name="AutoShape 8"/>
            <p:cNvSpPr>
              <a:spLocks noChangeArrowheads="1"/>
            </p:cNvSpPr>
            <p:nvPr/>
          </p:nvSpPr>
          <p:spPr bwMode="gray">
            <a:xfrm>
              <a:off x="674" y="1440"/>
              <a:ext cx="1044" cy="368"/>
            </a:xfrm>
            <a:prstGeom prst="roundRect">
              <a:avLst>
                <a:gd name="adj" fmla="val 7574"/>
              </a:avLst>
            </a:prstGeom>
            <a:gradFill rotWithShape="1">
              <a:gsLst>
                <a:gs pos="0">
                  <a:schemeClr val="accent1"/>
                </a:gs>
                <a:gs pos="50000">
                  <a:schemeClr val="accent1">
                    <a:gamma/>
                    <a:tint val="72549"/>
                    <a:invGamma/>
                  </a:schemeClr>
                </a:gs>
                <a:gs pos="100000">
                  <a:schemeClr val="accent1"/>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eaLnBrk="0" hangingPunct="0">
                <a:buClr>
                  <a:schemeClr val="bg1"/>
                </a:buClr>
                <a:buFont typeface="Wingdings" pitchFamily="2" charset="2"/>
                <a:buChar char="§"/>
                <a:defRPr/>
              </a:pPr>
              <a:r>
                <a:rPr lang="zh-CN" altLang="en-US" sz="1600">
                  <a:ea typeface="宋体" pitchFamily="2" charset="-122"/>
                </a:rPr>
                <a:t> </a:t>
              </a:r>
              <a:r>
                <a:rPr lang="en-US" altLang="zh-CN" sz="1600">
                  <a:solidFill>
                    <a:srgbClr val="FFFFFF"/>
                  </a:solidFill>
                  <a:ea typeface="宋体" pitchFamily="2" charset="-122"/>
                </a:rPr>
                <a:t>Click to add Text</a:t>
              </a:r>
            </a:p>
          </p:txBody>
        </p:sp>
        <p:sp>
          <p:nvSpPr>
            <p:cNvPr id="20" name="AutoShape 27"/>
            <p:cNvSpPr>
              <a:spLocks noChangeArrowheads="1"/>
            </p:cNvSpPr>
            <p:nvPr/>
          </p:nvSpPr>
          <p:spPr bwMode="gray">
            <a:xfrm>
              <a:off x="1791" y="1326"/>
              <a:ext cx="3855" cy="436"/>
            </a:xfrm>
            <a:prstGeom prst="roundRect">
              <a:avLst>
                <a:gd name="adj" fmla="val 7574"/>
              </a:avLst>
            </a:prstGeom>
            <a:gradFill rotWithShape="1">
              <a:gsLst>
                <a:gs pos="0">
                  <a:srgbClr val="4EA7EA"/>
                </a:gs>
                <a:gs pos="100000">
                  <a:srgbClr val="B8DCF7"/>
                </a:gs>
              </a:gsLst>
              <a:lin ang="0" scaled="1"/>
            </a:gradFill>
            <a:ln w="28575" cap="rnd">
              <a:noFill/>
              <a:prstDash val="sysDot"/>
              <a:round/>
              <a:headEnd/>
              <a:tailEnd/>
            </a:ln>
          </p:spPr>
          <p:txBody>
            <a:bodyPr anchor="ctr"/>
            <a:lstStyle/>
            <a:p>
              <a:pPr algn="l">
                <a:buFontTx/>
                <a:buNone/>
                <a:defRPr/>
              </a:pPr>
              <a:r>
                <a:rPr lang="zh-CN" altLang="en-US" sz="2000" dirty="0">
                  <a:latin typeface="+mn-ea"/>
                  <a:ea typeface="+mn-ea"/>
                  <a:sym typeface="Arial" pitchFamily="34" charset="0"/>
                </a:rPr>
                <a:t>自然科学是研究无机自然界和包括人的生物属性在内的有机自然界的各门科学的总称。代表性的观点认为自然科学包括</a:t>
              </a:r>
              <a:r>
                <a:rPr lang="zh-CN" altLang="en-US" sz="2000" b="1" dirty="0">
                  <a:latin typeface="+mn-ea"/>
                  <a:ea typeface="+mn-ea"/>
                  <a:sym typeface="Arial" pitchFamily="34" charset="0"/>
                </a:rPr>
                <a:t>基础科学、技术科学和应用科学</a:t>
              </a:r>
              <a:r>
                <a:rPr lang="zh-CN" altLang="en-US" sz="2000" dirty="0">
                  <a:latin typeface="+mn-ea"/>
                  <a:ea typeface="+mn-ea"/>
                  <a:sym typeface="Arial" pitchFamily="34" charset="0"/>
                </a:rPr>
                <a:t>三部分组成。 </a:t>
              </a:r>
              <a:endParaRPr lang="zh-CN" altLang="en-US" sz="2200" dirty="0">
                <a:latin typeface="+mn-ea"/>
                <a:ea typeface="+mn-ea"/>
              </a:endParaRPr>
            </a:p>
          </p:txBody>
        </p:sp>
        <p:sp>
          <p:nvSpPr>
            <p:cNvPr id="21" name="AutoShape 29"/>
            <p:cNvSpPr>
              <a:spLocks noChangeArrowheads="1"/>
            </p:cNvSpPr>
            <p:nvPr/>
          </p:nvSpPr>
          <p:spPr bwMode="gray">
            <a:xfrm>
              <a:off x="674" y="1367"/>
              <a:ext cx="1044" cy="441"/>
            </a:xfrm>
            <a:prstGeom prst="roundRect">
              <a:avLst>
                <a:gd name="adj" fmla="val 7574"/>
              </a:avLst>
            </a:prstGeom>
            <a:gradFill rotWithShape="1">
              <a:gsLst>
                <a:gs pos="0">
                  <a:srgbClr val="4EA7EA">
                    <a:alpha val="73000"/>
                  </a:srgbClr>
                </a:gs>
                <a:gs pos="50000">
                  <a:srgbClr val="7FBFF0"/>
                </a:gs>
                <a:gs pos="100000">
                  <a:srgbClr val="4EA7EA">
                    <a:alpha val="73000"/>
                  </a:srgbClr>
                </a:gs>
              </a:gsLst>
              <a:lin ang="2700000" scaled="1"/>
            </a:gradFill>
            <a:ln w="9525">
              <a:round/>
              <a:headEnd/>
              <a:tailEnd/>
            </a:ln>
            <a:scene3d>
              <a:camera prst="legacyObliqueTopRight"/>
              <a:lightRig rig="legacyFlat3" dir="b"/>
            </a:scene3d>
            <a:sp3d extrusionH="430200" prstMaterial="legacyMatte">
              <a:bevelT w="13500" h="13500" prst="angle"/>
              <a:bevelB w="13500" h="13500" prst="angle"/>
              <a:extrusionClr>
                <a:srgbClr val="4EA7EA"/>
              </a:extrusionClr>
            </a:sp3d>
          </p:spPr>
          <p:txBody>
            <a:bodyPr wrap="none" anchor="ctr">
              <a:flatTx/>
            </a:bodyPr>
            <a:lstStyle/>
            <a:p>
              <a:pPr>
                <a:buFontTx/>
                <a:buNone/>
                <a:defRPr/>
              </a:pPr>
              <a:r>
                <a:rPr lang="zh-CN" altLang="en-US" sz="2800" b="1" dirty="0">
                  <a:solidFill>
                    <a:srgbClr val="FF0000"/>
                  </a:solidFill>
                  <a:latin typeface="+mn-ea"/>
                  <a:ea typeface="+mn-ea"/>
                  <a:cs typeface="Times New Roman" pitchFamily="18" charset="0"/>
                </a:rPr>
                <a:t>自然科学</a:t>
              </a:r>
              <a:endParaRPr lang="zh-CN" altLang="en-US" sz="2800" b="1" dirty="0">
                <a:solidFill>
                  <a:srgbClr val="FF0000"/>
                </a:solidFill>
                <a:latin typeface="+mn-ea"/>
                <a:ea typeface="+mn-ea"/>
              </a:endParaRPr>
            </a:p>
          </p:txBody>
        </p:sp>
      </p:grpSp>
      <p:grpSp>
        <p:nvGrpSpPr>
          <p:cNvPr id="4" name="Group 5"/>
          <p:cNvGrpSpPr>
            <a:grpSpLocks/>
          </p:cNvGrpSpPr>
          <p:nvPr/>
        </p:nvGrpSpPr>
        <p:grpSpPr bwMode="auto">
          <a:xfrm>
            <a:off x="2339975" y="4508500"/>
            <a:ext cx="6553200" cy="1728788"/>
            <a:chOff x="674" y="1280"/>
            <a:chExt cx="4972" cy="528"/>
          </a:xfrm>
        </p:grpSpPr>
        <p:sp>
          <p:nvSpPr>
            <p:cNvPr id="21513" name="AutoShape 3"/>
            <p:cNvSpPr>
              <a:spLocks noChangeArrowheads="1"/>
            </p:cNvSpPr>
            <p:nvPr/>
          </p:nvSpPr>
          <p:spPr bwMode="gray">
            <a:xfrm>
              <a:off x="2018" y="1344"/>
              <a:ext cx="2949" cy="368"/>
            </a:xfrm>
            <a:prstGeom prst="roundRect">
              <a:avLst>
                <a:gd name="adj" fmla="val 7574"/>
              </a:avLst>
            </a:prstGeom>
            <a:gradFill rotWithShape="1">
              <a:gsLst>
                <a:gs pos="0">
                  <a:srgbClr val="97CCF3"/>
                </a:gs>
                <a:gs pos="100000">
                  <a:srgbClr val="D5EBFA"/>
                </a:gs>
              </a:gsLst>
              <a:lin ang="0" scaled="1"/>
            </a:gradFill>
            <a:ln w="28575" cap="rnd">
              <a:noFill/>
              <a:prstDash val="sysDot"/>
              <a:round/>
              <a:headEnd/>
              <a:tailEnd/>
            </a:ln>
          </p:spPr>
          <p:txBody>
            <a:bodyPr wrap="none" anchor="ctr"/>
            <a:lstStyle/>
            <a:p>
              <a:pPr eaLnBrk="0" hangingPunct="0">
                <a:buFont typeface="Wingdings" pitchFamily="2" charset="2"/>
                <a:buNone/>
              </a:pPr>
              <a:endParaRPr lang="en-US" altLang="zh-CN" sz="1600" b="1">
                <a:solidFill>
                  <a:schemeClr val="tx2"/>
                </a:solidFill>
                <a:ea typeface="宋体" pitchFamily="2" charset="-122"/>
              </a:endParaRPr>
            </a:p>
          </p:txBody>
        </p:sp>
        <p:sp>
          <p:nvSpPr>
            <p:cNvPr id="24" name="AutoShape 8"/>
            <p:cNvSpPr>
              <a:spLocks noChangeArrowheads="1"/>
            </p:cNvSpPr>
            <p:nvPr/>
          </p:nvSpPr>
          <p:spPr bwMode="gray">
            <a:xfrm>
              <a:off x="674" y="1440"/>
              <a:ext cx="1044" cy="368"/>
            </a:xfrm>
            <a:prstGeom prst="roundRect">
              <a:avLst>
                <a:gd name="adj" fmla="val 7574"/>
              </a:avLst>
            </a:prstGeom>
            <a:gradFill rotWithShape="1">
              <a:gsLst>
                <a:gs pos="0">
                  <a:schemeClr val="accent1"/>
                </a:gs>
                <a:gs pos="50000">
                  <a:schemeClr val="accent1">
                    <a:gamma/>
                    <a:tint val="72549"/>
                    <a:invGamma/>
                  </a:schemeClr>
                </a:gs>
                <a:gs pos="100000">
                  <a:schemeClr val="accent1"/>
                </a:gs>
              </a:gsLst>
              <a:lin ang="2700000" scaled="1"/>
            </a:gradFill>
            <a:ln w="28575" cap="rnd">
              <a:prstDash val="sysDot"/>
              <a:round/>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eaLnBrk="0" hangingPunct="0">
                <a:buClr>
                  <a:schemeClr val="bg1"/>
                </a:buClr>
                <a:buFont typeface="Wingdings" pitchFamily="2" charset="2"/>
                <a:buChar char="§"/>
                <a:defRPr/>
              </a:pPr>
              <a:r>
                <a:rPr lang="zh-CN" altLang="en-US" sz="1600">
                  <a:ea typeface="宋体" pitchFamily="2" charset="-122"/>
                </a:rPr>
                <a:t> </a:t>
              </a:r>
              <a:r>
                <a:rPr lang="en-US" altLang="zh-CN" sz="1600">
                  <a:solidFill>
                    <a:srgbClr val="FFFFFF"/>
                  </a:solidFill>
                  <a:ea typeface="宋体" pitchFamily="2" charset="-122"/>
                </a:rPr>
                <a:t>Click to add Text</a:t>
              </a:r>
            </a:p>
          </p:txBody>
        </p:sp>
        <p:sp>
          <p:nvSpPr>
            <p:cNvPr id="25" name="AutoShape 27"/>
            <p:cNvSpPr>
              <a:spLocks noChangeArrowheads="1"/>
            </p:cNvSpPr>
            <p:nvPr/>
          </p:nvSpPr>
          <p:spPr bwMode="gray">
            <a:xfrm>
              <a:off x="1791" y="1280"/>
              <a:ext cx="3855" cy="528"/>
            </a:xfrm>
            <a:prstGeom prst="roundRect">
              <a:avLst>
                <a:gd name="adj" fmla="val 7574"/>
              </a:avLst>
            </a:prstGeom>
            <a:gradFill rotWithShape="1">
              <a:gsLst>
                <a:gs pos="0">
                  <a:srgbClr val="4EA7EA"/>
                </a:gs>
                <a:gs pos="100000">
                  <a:srgbClr val="B8DCF7"/>
                </a:gs>
              </a:gsLst>
              <a:lin ang="0" scaled="1"/>
            </a:gradFill>
            <a:ln w="28575" cap="rnd">
              <a:noFill/>
              <a:prstDash val="sysDot"/>
              <a:round/>
              <a:headEnd/>
              <a:tailEnd/>
            </a:ln>
          </p:spPr>
          <p:txBody>
            <a:bodyPr anchor="ctr"/>
            <a:lstStyle/>
            <a:p>
              <a:pPr algn="l">
                <a:buFontTx/>
                <a:buNone/>
                <a:defRPr/>
              </a:pPr>
              <a:r>
                <a:rPr lang="zh-CN" altLang="en-US" sz="2000" dirty="0">
                  <a:latin typeface="+mn-ea"/>
                  <a:ea typeface="+mn-ea"/>
                  <a:sym typeface="Arial" pitchFamily="34" charset="0"/>
                </a:rPr>
                <a:t>社会科学是用科学的方法，研究人类社会的种种现象的各学科总体或其中任一学科。广义的“社会科学”，是人文学科和社会科学的统称。（人文学科的主干是文学、历史、哲学、艺术。</a:t>
              </a:r>
            </a:p>
          </p:txBody>
        </p:sp>
        <p:sp>
          <p:nvSpPr>
            <p:cNvPr id="26" name="AutoShape 29"/>
            <p:cNvSpPr>
              <a:spLocks noChangeArrowheads="1"/>
            </p:cNvSpPr>
            <p:nvPr/>
          </p:nvSpPr>
          <p:spPr bwMode="gray">
            <a:xfrm>
              <a:off x="674" y="1324"/>
              <a:ext cx="1044" cy="484"/>
            </a:xfrm>
            <a:prstGeom prst="roundRect">
              <a:avLst>
                <a:gd name="adj" fmla="val 7574"/>
              </a:avLst>
            </a:prstGeom>
            <a:gradFill rotWithShape="1">
              <a:gsLst>
                <a:gs pos="0">
                  <a:srgbClr val="4EA7EA">
                    <a:alpha val="73000"/>
                  </a:srgbClr>
                </a:gs>
                <a:gs pos="50000">
                  <a:srgbClr val="7FBFF0"/>
                </a:gs>
                <a:gs pos="100000">
                  <a:srgbClr val="4EA7EA">
                    <a:alpha val="73000"/>
                  </a:srgbClr>
                </a:gs>
              </a:gsLst>
              <a:lin ang="2700000" scaled="1"/>
            </a:gradFill>
            <a:ln w="9525">
              <a:round/>
              <a:headEnd/>
              <a:tailEnd/>
            </a:ln>
            <a:scene3d>
              <a:camera prst="legacyObliqueTopRight"/>
              <a:lightRig rig="legacyFlat3" dir="b"/>
            </a:scene3d>
            <a:sp3d extrusionH="430200" prstMaterial="legacyMatte">
              <a:bevelT w="13500" h="13500" prst="angle"/>
              <a:bevelB w="13500" h="13500" prst="angle"/>
              <a:extrusionClr>
                <a:srgbClr val="4EA7EA"/>
              </a:extrusionClr>
            </a:sp3d>
          </p:spPr>
          <p:txBody>
            <a:bodyPr wrap="none" anchor="ctr">
              <a:flatTx/>
            </a:bodyPr>
            <a:lstStyle/>
            <a:p>
              <a:pPr>
                <a:buFontTx/>
                <a:buNone/>
                <a:defRPr/>
              </a:pPr>
              <a:r>
                <a:rPr lang="zh-CN" altLang="en-US" sz="2800" b="1" dirty="0">
                  <a:solidFill>
                    <a:srgbClr val="FF0000"/>
                  </a:solidFill>
                  <a:latin typeface="黑体" pitchFamily="2" charset="-122"/>
                  <a:ea typeface="黑体" pitchFamily="2" charset="-122"/>
                </a:rPr>
                <a:t>社会科学</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80EC03D7-0992-4665-BF57-B8D386882647}" type="slidenum">
              <a:rPr lang="zh-CN" altLang="en-US"/>
              <a:pPr/>
              <a:t>30</a:t>
            </a:fld>
            <a:endParaRPr lang="en-US" altLang="zh-CN"/>
          </a:p>
        </p:txBody>
      </p:sp>
      <p:sp>
        <p:nvSpPr>
          <p:cNvPr id="857091" name="Rectangle 3"/>
          <p:cNvSpPr>
            <a:spLocks noGrp="1" noChangeArrowheads="1"/>
          </p:cNvSpPr>
          <p:nvPr>
            <p:ph type="body" idx="1"/>
          </p:nvPr>
        </p:nvSpPr>
        <p:spPr/>
        <p:txBody>
          <a:bodyPr/>
          <a:lstStyle/>
          <a:p>
            <a:r>
              <a:rPr lang="zh-CN" altLang="en-US" b="0" dirty="0">
                <a:solidFill>
                  <a:srgbClr val="FF0000"/>
                </a:solidFill>
                <a:latin typeface="宋体" pitchFamily="2" charset="-122"/>
              </a:rPr>
              <a:t>（</a:t>
            </a:r>
            <a:r>
              <a:rPr lang="en-US" altLang="zh-CN" b="0" dirty="0">
                <a:solidFill>
                  <a:srgbClr val="FF0000"/>
                </a:solidFill>
                <a:latin typeface="宋体" pitchFamily="2" charset="-122"/>
              </a:rPr>
              <a:t>5</a:t>
            </a:r>
            <a:r>
              <a:rPr lang="zh-CN" altLang="en-US" b="0" dirty="0">
                <a:solidFill>
                  <a:srgbClr val="FF0000"/>
                </a:solidFill>
                <a:latin typeface="宋体" pitchFamily="2" charset="-122"/>
              </a:rPr>
              <a:t>）教学方法和手段改革的研究</a:t>
            </a:r>
          </a:p>
          <a:p>
            <a:pPr>
              <a:buFont typeface="Wingdings" pitchFamily="2" charset="2"/>
              <a:buNone/>
            </a:pPr>
            <a:r>
              <a:rPr lang="en-US" altLang="zh-CN" sz="3200" dirty="0" smtClean="0">
                <a:solidFill>
                  <a:srgbClr val="1A07A9"/>
                </a:solidFill>
                <a:latin typeface="+mn-ea"/>
              </a:rPr>
              <a:t>——</a:t>
            </a:r>
            <a:r>
              <a:rPr lang="zh-CN" altLang="en-US" sz="3200" dirty="0">
                <a:solidFill>
                  <a:srgbClr val="1A07A9"/>
                </a:solidFill>
                <a:latin typeface="+mn-ea"/>
              </a:rPr>
              <a:t>结合教学实践进行教学方法的研究，</a:t>
            </a:r>
            <a:r>
              <a:rPr lang="zh-CN" altLang="en-US" sz="3200" dirty="0" smtClean="0">
                <a:solidFill>
                  <a:srgbClr val="1A07A9"/>
                </a:solidFill>
                <a:latin typeface="+mn-ea"/>
              </a:rPr>
              <a:t>推     行</a:t>
            </a:r>
            <a:r>
              <a:rPr lang="zh-CN" altLang="en-US" sz="3200" dirty="0">
                <a:solidFill>
                  <a:srgbClr val="1A07A9"/>
                </a:solidFill>
                <a:latin typeface="+mn-ea"/>
              </a:rPr>
              <a:t>教、学、做为一体的教学方法</a:t>
            </a:r>
            <a:r>
              <a:rPr lang="zh-CN" altLang="en-US" sz="3200" dirty="0" smtClean="0">
                <a:solidFill>
                  <a:srgbClr val="1A07A9"/>
                </a:solidFill>
                <a:latin typeface="+mn-ea"/>
              </a:rPr>
              <a:t>；</a:t>
            </a:r>
            <a:endParaRPr lang="en-US" altLang="zh-CN" sz="3200" dirty="0" smtClean="0">
              <a:solidFill>
                <a:srgbClr val="1A07A9"/>
              </a:solidFill>
              <a:latin typeface="+mn-ea"/>
            </a:endParaRPr>
          </a:p>
          <a:p>
            <a:pPr>
              <a:buFont typeface="Wingdings" pitchFamily="2" charset="2"/>
              <a:buNone/>
            </a:pPr>
            <a:r>
              <a:rPr lang="en-US" altLang="zh-CN" sz="3200" dirty="0" smtClean="0">
                <a:solidFill>
                  <a:srgbClr val="1A07A9"/>
                </a:solidFill>
                <a:latin typeface="+mn-ea"/>
              </a:rPr>
              <a:t>——</a:t>
            </a:r>
            <a:r>
              <a:rPr lang="zh-CN" altLang="en-US" sz="3200" dirty="0">
                <a:solidFill>
                  <a:srgbClr val="1A07A9"/>
                </a:solidFill>
                <a:latin typeface="+mn-ea"/>
              </a:rPr>
              <a:t>教学资源库建设，提高多媒体课件的</a:t>
            </a:r>
            <a:r>
              <a:rPr lang="zh-CN" altLang="en-US" sz="3200" dirty="0" smtClean="0">
                <a:solidFill>
                  <a:srgbClr val="1A07A9"/>
                </a:solidFill>
                <a:latin typeface="+mn-ea"/>
              </a:rPr>
              <a:t>制 作</a:t>
            </a:r>
            <a:r>
              <a:rPr lang="zh-CN" altLang="en-US" sz="3200" dirty="0">
                <a:solidFill>
                  <a:srgbClr val="1A07A9"/>
                </a:solidFill>
                <a:latin typeface="+mn-ea"/>
              </a:rPr>
              <a:t>水平；</a:t>
            </a:r>
          </a:p>
          <a:p>
            <a:pPr>
              <a:buFont typeface="Wingdings" pitchFamily="2" charset="2"/>
              <a:buNone/>
            </a:pPr>
            <a:r>
              <a:rPr lang="en-US" altLang="zh-CN" sz="3200" dirty="0" smtClean="0">
                <a:solidFill>
                  <a:srgbClr val="1A07A9"/>
                </a:solidFill>
                <a:latin typeface="+mn-ea"/>
              </a:rPr>
              <a:t>——</a:t>
            </a:r>
            <a:r>
              <a:rPr lang="zh-CN" altLang="en-US" sz="3200" dirty="0">
                <a:solidFill>
                  <a:srgbClr val="1A07A9"/>
                </a:solidFill>
                <a:latin typeface="+mn-ea"/>
              </a:rPr>
              <a:t>用考核方法改革推动教学方法改革。</a:t>
            </a:r>
            <a:r>
              <a:rPr lang="zh-CN" altLang="en-US" sz="3200" dirty="0" smtClean="0">
                <a:solidFill>
                  <a:srgbClr val="1A07A9"/>
                </a:solidFill>
                <a:latin typeface="+mn-ea"/>
              </a:rPr>
              <a:t>将 学</a:t>
            </a:r>
            <a:r>
              <a:rPr lang="zh-CN" altLang="en-US" sz="3200" dirty="0">
                <a:solidFill>
                  <a:srgbClr val="1A07A9"/>
                </a:solidFill>
                <a:latin typeface="+mn-ea"/>
              </a:rPr>
              <a:t>生的技能考核作为评价学习质量的主要内容。</a:t>
            </a:r>
          </a:p>
          <a:p>
            <a:endParaRPr lang="zh-CN" altLang="en-US" b="0" dirty="0">
              <a:solidFill>
                <a:srgbClr val="800080"/>
              </a:solidFill>
              <a:latin typeface="宋体" pitchFamily="2" charset="-122"/>
            </a:endParaRPr>
          </a:p>
        </p:txBody>
      </p:sp>
      <p:sp>
        <p:nvSpPr>
          <p:cNvPr id="8" name="Rectangle 2"/>
          <p:cNvSpPr>
            <a:spLocks noGrp="1" noChangeArrowheads="1"/>
          </p:cNvSpPr>
          <p:nvPr>
            <p:ph type="title"/>
          </p:nvPr>
        </p:nvSpPr>
        <p:spPr>
          <a:xfrm>
            <a:off x="179512" y="692696"/>
            <a:ext cx="8229600" cy="1143000"/>
          </a:xfrm>
        </p:spPr>
        <p:txBody>
          <a:bodyPr>
            <a:normAutofit/>
          </a:bodyPr>
          <a:lstStyle/>
          <a:p>
            <a:r>
              <a:rPr lang="en-US" altLang="zh-CN" sz="2800" b="1" dirty="0" smtClean="0">
                <a:solidFill>
                  <a:srgbClr val="1A07A9"/>
                </a:solidFill>
                <a:latin typeface="+mn-lt"/>
                <a:ea typeface="黑体" pitchFamily="2" charset="-122"/>
                <a:cs typeface="+mn-cs"/>
              </a:rPr>
              <a:t> </a:t>
            </a:r>
            <a:r>
              <a:rPr lang="zh-CN" altLang="en-US" sz="2800" b="1" dirty="0" smtClean="0">
                <a:solidFill>
                  <a:srgbClr val="1A07A9"/>
                </a:solidFill>
                <a:latin typeface="+mn-lt"/>
                <a:ea typeface="黑体" pitchFamily="2" charset="-122"/>
                <a:cs typeface="+mn-cs"/>
              </a:rPr>
              <a:t>（三）课题要贴合教学研究和教学改革的重点</a:t>
            </a:r>
          </a:p>
        </p:txBody>
      </p:sp>
      <p:sp>
        <p:nvSpPr>
          <p:cNvPr id="7" name="Rectangle 2"/>
          <p:cNvSpPr>
            <a:spLocks noChangeArrowheads="1"/>
          </p:cNvSpPr>
          <p:nvPr/>
        </p:nvSpPr>
        <p:spPr bwMode="auto">
          <a:xfrm>
            <a:off x="395536" y="0"/>
            <a:ext cx="5688632" cy="936625"/>
          </a:xfrm>
          <a:prstGeom prst="rect">
            <a:avLst/>
          </a:prstGeom>
          <a:noFill/>
          <a:ln w="9525">
            <a:noFill/>
            <a:miter lim="800000"/>
            <a:headEnd/>
            <a:tailEnd/>
          </a:ln>
        </p:spPr>
        <p:txBody>
          <a:bodyPr anchor="ctr"/>
          <a:lstStyle/>
          <a:p>
            <a:pPr eaLnBrk="0" hangingPunct="0"/>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8B28408B-AA25-49B2-974A-069B22159A93}" type="slidenum">
              <a:rPr lang="zh-CN" altLang="en-US"/>
              <a:pPr/>
              <a:t>31</a:t>
            </a:fld>
            <a:endParaRPr lang="en-US" altLang="zh-CN"/>
          </a:p>
        </p:txBody>
      </p:sp>
      <p:sp>
        <p:nvSpPr>
          <p:cNvPr id="858115" name="Rectangle 3"/>
          <p:cNvSpPr>
            <a:spLocks noGrp="1" noChangeArrowheads="1"/>
          </p:cNvSpPr>
          <p:nvPr>
            <p:ph type="body" idx="1"/>
          </p:nvPr>
        </p:nvSpPr>
        <p:spPr>
          <a:xfrm>
            <a:off x="609600" y="1600200"/>
            <a:ext cx="7924800" cy="4637088"/>
          </a:xfrm>
        </p:spPr>
        <p:txBody>
          <a:bodyPr/>
          <a:lstStyle/>
          <a:p>
            <a:pPr>
              <a:lnSpc>
                <a:spcPct val="90000"/>
              </a:lnSpc>
            </a:pPr>
            <a:r>
              <a:rPr lang="zh-CN" altLang="en-US" b="0" dirty="0">
                <a:solidFill>
                  <a:srgbClr val="FF0000"/>
                </a:solidFill>
              </a:rPr>
              <a:t>（</a:t>
            </a:r>
            <a:r>
              <a:rPr lang="en-US" altLang="zh-CN" b="0" dirty="0">
                <a:solidFill>
                  <a:srgbClr val="FF0000"/>
                </a:solidFill>
              </a:rPr>
              <a:t>6</a:t>
            </a:r>
            <a:r>
              <a:rPr lang="zh-CN" altLang="en-US" b="0" dirty="0">
                <a:solidFill>
                  <a:srgbClr val="FF0000"/>
                </a:solidFill>
              </a:rPr>
              <a:t>）教学管理与学生管理方面的研究</a:t>
            </a:r>
          </a:p>
          <a:p>
            <a:pPr>
              <a:lnSpc>
                <a:spcPct val="90000"/>
              </a:lnSpc>
              <a:buFont typeface="Wingdings" pitchFamily="2" charset="2"/>
              <a:buNone/>
            </a:pPr>
            <a:r>
              <a:rPr lang="en-US" altLang="zh-CN" sz="3200" b="0" dirty="0" smtClean="0">
                <a:solidFill>
                  <a:srgbClr val="1A07A9"/>
                </a:solidFill>
              </a:rPr>
              <a:t>——</a:t>
            </a:r>
            <a:r>
              <a:rPr lang="zh-CN" altLang="en-US" sz="3200" b="0" dirty="0" smtClean="0">
                <a:solidFill>
                  <a:srgbClr val="1A07A9"/>
                </a:solidFill>
              </a:rPr>
              <a:t>建</a:t>
            </a:r>
            <a:r>
              <a:rPr lang="zh-CN" altLang="en-US" sz="3200" b="0" dirty="0">
                <a:solidFill>
                  <a:srgbClr val="1A07A9"/>
                </a:solidFill>
              </a:rPr>
              <a:t>立教学质量监控和保障体系</a:t>
            </a:r>
          </a:p>
          <a:p>
            <a:pPr>
              <a:lnSpc>
                <a:spcPct val="90000"/>
              </a:lnSpc>
              <a:buFont typeface="Wingdings" pitchFamily="2" charset="2"/>
              <a:buNone/>
            </a:pPr>
            <a:r>
              <a:rPr lang="zh-CN" altLang="en-US" sz="3200" dirty="0">
                <a:solidFill>
                  <a:srgbClr val="1A07A9"/>
                </a:solidFill>
              </a:rPr>
              <a:t>         </a:t>
            </a:r>
            <a:r>
              <a:rPr lang="zh-CN" altLang="en-US" sz="3200" dirty="0">
                <a:solidFill>
                  <a:srgbClr val="1A07A9"/>
                </a:solidFill>
                <a:ea typeface="楷体_GB2312" pitchFamily="49" charset="-122"/>
              </a:rPr>
              <a:t>包括建立各教学环节质量标准，针对高职特点，完善管理制度，采取有效措施保证教学质量。</a:t>
            </a:r>
          </a:p>
          <a:p>
            <a:pPr>
              <a:lnSpc>
                <a:spcPct val="90000"/>
              </a:lnSpc>
              <a:buFont typeface="Wingdings" pitchFamily="2" charset="2"/>
              <a:buNone/>
            </a:pPr>
            <a:r>
              <a:rPr lang="en-US" altLang="zh-CN" dirty="0">
                <a:solidFill>
                  <a:srgbClr val="1A07A9"/>
                </a:solidFill>
              </a:rPr>
              <a:t>——</a:t>
            </a:r>
            <a:r>
              <a:rPr lang="zh-CN" altLang="en-US" sz="3200" b="0" dirty="0" smtClean="0">
                <a:solidFill>
                  <a:srgbClr val="1A07A9"/>
                </a:solidFill>
              </a:rPr>
              <a:t>建</a:t>
            </a:r>
            <a:r>
              <a:rPr lang="zh-CN" altLang="en-US" sz="3200" b="0" dirty="0">
                <a:solidFill>
                  <a:srgbClr val="1A07A9"/>
                </a:solidFill>
              </a:rPr>
              <a:t>立新的校企共同参与的教学评价体系   </a:t>
            </a:r>
          </a:p>
          <a:p>
            <a:pPr>
              <a:lnSpc>
                <a:spcPct val="90000"/>
              </a:lnSpc>
              <a:buFont typeface="Wingdings" pitchFamily="2" charset="2"/>
              <a:buNone/>
            </a:pPr>
            <a:r>
              <a:rPr lang="en-US" altLang="zh-CN" sz="3200" b="0" dirty="0" smtClean="0">
                <a:solidFill>
                  <a:srgbClr val="1A07A9"/>
                </a:solidFill>
              </a:rPr>
              <a:t>——</a:t>
            </a:r>
            <a:r>
              <a:rPr lang="zh-CN" altLang="en-US" sz="3200" b="0" dirty="0" smtClean="0">
                <a:solidFill>
                  <a:srgbClr val="1A07A9"/>
                </a:solidFill>
              </a:rPr>
              <a:t>优</a:t>
            </a:r>
            <a:r>
              <a:rPr lang="zh-CN" altLang="en-US" sz="3200" b="0" dirty="0">
                <a:solidFill>
                  <a:srgbClr val="1A07A9"/>
                </a:solidFill>
              </a:rPr>
              <a:t>良学风建设的研究</a:t>
            </a:r>
          </a:p>
          <a:p>
            <a:pPr>
              <a:lnSpc>
                <a:spcPct val="90000"/>
              </a:lnSpc>
              <a:buFont typeface="Wingdings" pitchFamily="2" charset="2"/>
              <a:buNone/>
            </a:pPr>
            <a:r>
              <a:rPr lang="en-US" altLang="zh-CN" sz="3200" b="0" dirty="0" smtClean="0">
                <a:solidFill>
                  <a:srgbClr val="1A07A9"/>
                </a:solidFill>
              </a:rPr>
              <a:t>——</a:t>
            </a:r>
            <a:r>
              <a:rPr lang="zh-CN" altLang="en-US" sz="3200" b="0" dirty="0" smtClean="0">
                <a:solidFill>
                  <a:srgbClr val="1A07A9"/>
                </a:solidFill>
              </a:rPr>
              <a:t>大</a:t>
            </a:r>
            <a:r>
              <a:rPr lang="zh-CN" altLang="en-US" sz="3200" b="0" dirty="0">
                <a:solidFill>
                  <a:srgbClr val="1A07A9"/>
                </a:solidFill>
              </a:rPr>
              <a:t>学生就业教育与就业能力培养的研</a:t>
            </a:r>
            <a:r>
              <a:rPr lang="zh-CN" altLang="en-US" sz="3200" b="0" dirty="0" smtClean="0">
                <a:solidFill>
                  <a:srgbClr val="1A07A9"/>
                </a:solidFill>
              </a:rPr>
              <a:t>究</a:t>
            </a:r>
            <a:endParaRPr lang="en-US" altLang="zh-CN" sz="3200" b="0" dirty="0" smtClean="0">
              <a:solidFill>
                <a:srgbClr val="1A07A9"/>
              </a:solidFill>
            </a:endParaRPr>
          </a:p>
          <a:p>
            <a:pPr>
              <a:lnSpc>
                <a:spcPct val="90000"/>
              </a:lnSpc>
              <a:buFont typeface="Wingdings" pitchFamily="2" charset="2"/>
              <a:buNone/>
            </a:pPr>
            <a:r>
              <a:rPr lang="en-US" altLang="zh-CN" dirty="0" smtClean="0">
                <a:solidFill>
                  <a:srgbClr val="1A07A9"/>
                </a:solidFill>
              </a:rPr>
              <a:t>——</a:t>
            </a:r>
            <a:r>
              <a:rPr lang="zh-CN" altLang="en-US" dirty="0" smtClean="0">
                <a:solidFill>
                  <a:srgbClr val="1A07A9"/>
                </a:solidFill>
              </a:rPr>
              <a:t>大学生素质培养</a:t>
            </a:r>
            <a:endParaRPr lang="zh-CN" altLang="en-US" sz="3200" b="0" dirty="0">
              <a:solidFill>
                <a:srgbClr val="1A07A9"/>
              </a:solidFill>
            </a:endParaRPr>
          </a:p>
        </p:txBody>
      </p:sp>
      <p:sp>
        <p:nvSpPr>
          <p:cNvPr id="8" name="Rectangle 2"/>
          <p:cNvSpPr>
            <a:spLocks noGrp="1" noChangeArrowheads="1"/>
          </p:cNvSpPr>
          <p:nvPr>
            <p:ph type="title"/>
          </p:nvPr>
        </p:nvSpPr>
        <p:spPr>
          <a:xfrm>
            <a:off x="0" y="620688"/>
            <a:ext cx="8229600" cy="1143000"/>
          </a:xfrm>
        </p:spPr>
        <p:txBody>
          <a:bodyPr>
            <a:normAutofit/>
          </a:bodyPr>
          <a:lstStyle/>
          <a:p>
            <a:r>
              <a:rPr lang="zh-CN" altLang="en-US" sz="2800" b="1" dirty="0" smtClean="0">
                <a:solidFill>
                  <a:srgbClr val="1A07A9"/>
                </a:solidFill>
                <a:latin typeface="+mn-lt"/>
                <a:ea typeface="黑体" pitchFamily="2" charset="-122"/>
                <a:cs typeface="+mn-cs"/>
              </a:rPr>
              <a:t>（三）课题要贴合教学研究和教学改革的重点</a:t>
            </a:r>
          </a:p>
        </p:txBody>
      </p:sp>
      <p:sp>
        <p:nvSpPr>
          <p:cNvPr id="7" name="Rectangle 2"/>
          <p:cNvSpPr>
            <a:spLocks noChangeArrowheads="1"/>
          </p:cNvSpPr>
          <p:nvPr/>
        </p:nvSpPr>
        <p:spPr bwMode="auto">
          <a:xfrm>
            <a:off x="395536" y="0"/>
            <a:ext cx="4824536" cy="936625"/>
          </a:xfrm>
          <a:prstGeom prst="rect">
            <a:avLst/>
          </a:prstGeom>
          <a:noFill/>
          <a:ln w="9525">
            <a:noFill/>
            <a:miter lim="800000"/>
            <a:headEnd/>
            <a:tailEnd/>
          </a:ln>
        </p:spPr>
        <p:txBody>
          <a:bodyPr anchor="ctr"/>
          <a:lstStyle/>
          <a:p>
            <a:pPr eaLnBrk="0" hangingPunct="0"/>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8B28408B-AA25-49B2-974A-069B22159A93}" type="slidenum">
              <a:rPr lang="zh-CN" altLang="en-US"/>
              <a:pPr/>
              <a:t>32</a:t>
            </a:fld>
            <a:endParaRPr lang="en-US" altLang="zh-CN"/>
          </a:p>
        </p:txBody>
      </p:sp>
      <p:sp>
        <p:nvSpPr>
          <p:cNvPr id="858115" name="Rectangle 3"/>
          <p:cNvSpPr>
            <a:spLocks noGrp="1" noChangeArrowheads="1"/>
          </p:cNvSpPr>
          <p:nvPr>
            <p:ph type="body" idx="1"/>
          </p:nvPr>
        </p:nvSpPr>
        <p:spPr>
          <a:xfrm>
            <a:off x="609600" y="1600200"/>
            <a:ext cx="7924800" cy="4637088"/>
          </a:xfrm>
        </p:spPr>
        <p:txBody>
          <a:bodyPr/>
          <a:lstStyle/>
          <a:p>
            <a:pPr>
              <a:lnSpc>
                <a:spcPct val="90000"/>
              </a:lnSpc>
            </a:pPr>
            <a:r>
              <a:rPr lang="en-US" altLang="zh-CN" b="0" dirty="0" smtClean="0">
                <a:solidFill>
                  <a:srgbClr val="FF0000"/>
                </a:solidFill>
              </a:rPr>
              <a:t>1</a:t>
            </a:r>
            <a:endParaRPr lang="zh-CN" altLang="en-US" sz="3200" b="0" dirty="0">
              <a:solidFill>
                <a:srgbClr val="1A07A9"/>
              </a:solidFill>
            </a:endParaRPr>
          </a:p>
        </p:txBody>
      </p:sp>
      <p:sp>
        <p:nvSpPr>
          <p:cNvPr id="8" name="Rectangle 2"/>
          <p:cNvSpPr>
            <a:spLocks noGrp="1" noChangeArrowheads="1"/>
          </p:cNvSpPr>
          <p:nvPr>
            <p:ph type="title"/>
          </p:nvPr>
        </p:nvSpPr>
        <p:spPr>
          <a:xfrm>
            <a:off x="0" y="620688"/>
            <a:ext cx="9144000" cy="1143000"/>
          </a:xfrm>
        </p:spPr>
        <p:txBody>
          <a:bodyPr>
            <a:normAutofit/>
          </a:bodyPr>
          <a:lstStyle/>
          <a:p>
            <a:r>
              <a:rPr lang="zh-CN" altLang="en-US" sz="2800" b="1" dirty="0" smtClean="0">
                <a:solidFill>
                  <a:srgbClr val="1A07A9"/>
                </a:solidFill>
                <a:latin typeface="+mn-lt"/>
                <a:ea typeface="黑体" pitchFamily="2" charset="-122"/>
                <a:cs typeface="+mn-cs"/>
              </a:rPr>
              <a:t>（</a:t>
            </a:r>
            <a:r>
              <a:rPr lang="zh-CN" altLang="en-US" sz="2800" b="1" dirty="0" smtClean="0">
                <a:solidFill>
                  <a:srgbClr val="1A07A9"/>
                </a:solidFill>
                <a:latin typeface="+mn-lt"/>
                <a:ea typeface="黑体" pitchFamily="2" charset="-122"/>
                <a:cs typeface="+mn-cs"/>
              </a:rPr>
              <a:t>四）国家、省部、厅市各类主要科研项目申</a:t>
            </a:r>
            <a:r>
              <a:rPr lang="zh-CN" altLang="en-US" sz="2800" b="1" dirty="0" smtClean="0">
                <a:solidFill>
                  <a:srgbClr val="1A07A9"/>
                </a:solidFill>
                <a:latin typeface="+mn-lt"/>
                <a:ea typeface="黑体" pitchFamily="2" charset="-122"/>
                <a:cs typeface="+mn-cs"/>
              </a:rPr>
              <a:t>报途径</a:t>
            </a:r>
            <a:endParaRPr lang="zh-CN" altLang="en-US" sz="2800" b="1" dirty="0" smtClean="0">
              <a:solidFill>
                <a:srgbClr val="1A07A9"/>
              </a:solidFill>
              <a:latin typeface="+mn-lt"/>
              <a:ea typeface="黑体" pitchFamily="2" charset="-122"/>
              <a:cs typeface="+mn-cs"/>
            </a:endParaRPr>
          </a:p>
        </p:txBody>
      </p:sp>
      <p:sp>
        <p:nvSpPr>
          <p:cNvPr id="7" name="Rectangle 2"/>
          <p:cNvSpPr>
            <a:spLocks noChangeArrowheads="1"/>
          </p:cNvSpPr>
          <p:nvPr/>
        </p:nvSpPr>
        <p:spPr bwMode="auto">
          <a:xfrm>
            <a:off x="395536" y="0"/>
            <a:ext cx="4824536" cy="936625"/>
          </a:xfrm>
          <a:prstGeom prst="rect">
            <a:avLst/>
          </a:prstGeom>
          <a:noFill/>
          <a:ln w="9525">
            <a:noFill/>
            <a:miter lim="800000"/>
            <a:headEnd/>
            <a:tailEnd/>
          </a:ln>
        </p:spPr>
        <p:txBody>
          <a:bodyPr anchor="ctr"/>
          <a:lstStyle/>
          <a:p>
            <a:pPr eaLnBrk="0" hangingPunct="0"/>
            <a:r>
              <a:rPr lang="zh-CN" altLang="en-US" sz="2800" b="1" dirty="0">
                <a:solidFill>
                  <a:schemeClr val="bg1"/>
                </a:solidFill>
                <a:ea typeface="黑体" pitchFamily="2" charset="-122"/>
              </a:rPr>
              <a:t>四、科研选课的内</a:t>
            </a:r>
            <a:r>
              <a:rPr lang="zh-CN" altLang="en-US" sz="2800" b="1" dirty="0" smtClean="0">
                <a:solidFill>
                  <a:schemeClr val="bg1"/>
                </a:solidFill>
                <a:ea typeface="黑体" pitchFamily="2" charset="-122"/>
              </a:rPr>
              <a:t>容及途径</a:t>
            </a:r>
            <a:endParaRPr lang="zh-CN" altLang="en-US" sz="2800" b="1" dirty="0">
              <a:solidFill>
                <a:schemeClr val="bg1"/>
              </a:solidFill>
              <a:ea typeface="黑体" pitchFamily="2" charset="-122"/>
            </a:endParaRPr>
          </a:p>
        </p:txBody>
      </p:sp>
      <p:pic>
        <p:nvPicPr>
          <p:cNvPr id="6" name="Picture 3" descr="QQ截图20130821020158"/>
          <p:cNvPicPr>
            <a:picLocks noChangeAspect="1" noChangeArrowheads="1"/>
          </p:cNvPicPr>
          <p:nvPr/>
        </p:nvPicPr>
        <p:blipFill>
          <a:blip r:embed="rId2" cstate="print"/>
          <a:srcRect l="4503" t="5556" r="-563"/>
          <a:stretch>
            <a:fillRect/>
          </a:stretch>
        </p:blipFill>
        <p:spPr bwMode="auto">
          <a:xfrm>
            <a:off x="179512" y="1772816"/>
            <a:ext cx="3733800" cy="2974975"/>
          </a:xfrm>
          <a:prstGeom prst="rect">
            <a:avLst/>
          </a:prstGeom>
          <a:noFill/>
          <a:ln w="9525">
            <a:noFill/>
            <a:miter lim="800000"/>
            <a:headEnd/>
            <a:tailEnd/>
          </a:ln>
        </p:spPr>
      </p:pic>
      <p:pic>
        <p:nvPicPr>
          <p:cNvPr id="9" name="Picture 4" descr="QQ截图20130821020913">
            <a:hlinkClick r:id="rId3" action="ppaction://hlinkfile"/>
          </p:cNvPr>
          <p:cNvPicPr>
            <a:picLocks noChangeAspect="1" noChangeArrowheads="1"/>
          </p:cNvPicPr>
          <p:nvPr/>
        </p:nvPicPr>
        <p:blipFill>
          <a:blip r:embed="rId4" cstate="print"/>
          <a:srcRect/>
          <a:stretch>
            <a:fillRect/>
          </a:stretch>
        </p:blipFill>
        <p:spPr bwMode="auto">
          <a:xfrm>
            <a:off x="4355976" y="1916832"/>
            <a:ext cx="4419600" cy="25185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rrowheads="1"/>
          </p:cNvSpPr>
          <p:nvPr>
            <p:ph type="title"/>
          </p:nvPr>
        </p:nvSpPr>
        <p:spPr>
          <a:xfrm>
            <a:off x="539552" y="0"/>
            <a:ext cx="8077200" cy="1066800"/>
          </a:xfrm>
        </p:spPr>
        <p:txBody>
          <a:bodyPr/>
          <a:lstStyle/>
          <a:p>
            <a:pPr algn="l" eaLnBrk="1" hangingPunct="1">
              <a:defRPr/>
            </a:pPr>
            <a:r>
              <a:rPr lang="zh-CN" altLang="en-US" sz="3600" b="1" dirty="0" smtClean="0">
                <a:solidFill>
                  <a:schemeClr val="accent2"/>
                </a:solidFill>
                <a:ea typeface="黑体" pitchFamily="49" charset="-122"/>
              </a:rPr>
              <a:t>选</a:t>
            </a:r>
            <a:r>
              <a:rPr lang="zh-CN" altLang="en-US" sz="3600" b="1" dirty="0" smtClean="0">
                <a:solidFill>
                  <a:schemeClr val="accent2"/>
                </a:solidFill>
                <a:ea typeface="黑体" pitchFamily="49" charset="-122"/>
              </a:rPr>
              <a:t>题注意的问题</a:t>
            </a:r>
          </a:p>
        </p:txBody>
      </p:sp>
      <p:sp>
        <p:nvSpPr>
          <p:cNvPr id="9219" name="Rectangle 3"/>
          <p:cNvSpPr>
            <a:spLocks noGrp="1" noRot="1" noChangeArrowheads="1"/>
          </p:cNvSpPr>
          <p:nvPr>
            <p:ph type="body" idx="1"/>
          </p:nvPr>
        </p:nvSpPr>
        <p:spPr>
          <a:xfrm>
            <a:off x="2819400" y="1371600"/>
            <a:ext cx="4267200" cy="5029200"/>
          </a:xfrm>
        </p:spPr>
        <p:txBody>
          <a:bodyPr/>
          <a:lstStyle/>
          <a:p>
            <a:pPr eaLnBrk="1" hangingPunct="1">
              <a:spcBef>
                <a:spcPct val="35000"/>
              </a:spcBef>
            </a:pPr>
            <a:r>
              <a:rPr lang="en-US" altLang="zh-CN" sz="2400" b="1" dirty="0" smtClean="0">
                <a:ea typeface="黑体" pitchFamily="2" charset="-122"/>
              </a:rPr>
              <a:t>⒈ </a:t>
            </a:r>
            <a:r>
              <a:rPr lang="zh-CN" altLang="en-US" sz="2400" b="1" dirty="0" smtClean="0">
                <a:ea typeface="黑体" pitchFamily="2" charset="-122"/>
              </a:rPr>
              <a:t>坚持正确导向</a:t>
            </a:r>
          </a:p>
          <a:p>
            <a:pPr eaLnBrk="1" hangingPunct="1">
              <a:spcBef>
                <a:spcPct val="35000"/>
              </a:spcBef>
            </a:pPr>
            <a:r>
              <a:rPr lang="zh-CN" altLang="en-US" sz="2400" b="1" dirty="0" smtClean="0">
                <a:ea typeface="黑体" pitchFamily="2" charset="-122"/>
              </a:rPr>
              <a:t>⒉ 具有价值意义</a:t>
            </a:r>
          </a:p>
          <a:p>
            <a:pPr eaLnBrk="1" hangingPunct="1">
              <a:spcBef>
                <a:spcPct val="35000"/>
              </a:spcBef>
            </a:pPr>
            <a:r>
              <a:rPr lang="zh-CN" altLang="en-US" sz="2400" b="1" dirty="0" smtClean="0">
                <a:ea typeface="黑体" pitchFamily="2" charset="-122"/>
              </a:rPr>
              <a:t>⒊ 体现国家视角</a:t>
            </a:r>
          </a:p>
          <a:p>
            <a:pPr eaLnBrk="1" hangingPunct="1">
              <a:spcBef>
                <a:spcPct val="35000"/>
              </a:spcBef>
            </a:pPr>
            <a:r>
              <a:rPr lang="zh-CN" altLang="en-US" sz="2400" b="1" dirty="0" smtClean="0">
                <a:ea typeface="黑体" pitchFamily="2" charset="-122"/>
              </a:rPr>
              <a:t>⒋ 结合自己的背景</a:t>
            </a:r>
          </a:p>
          <a:p>
            <a:pPr eaLnBrk="1" hangingPunct="1">
              <a:spcBef>
                <a:spcPct val="35000"/>
              </a:spcBef>
            </a:pPr>
            <a:r>
              <a:rPr lang="zh-CN" altLang="en-US" sz="2400" b="1" dirty="0" smtClean="0">
                <a:ea typeface="黑体" pitchFamily="2" charset="-122"/>
              </a:rPr>
              <a:t>⒌ 具有学术积累</a:t>
            </a:r>
          </a:p>
          <a:p>
            <a:pPr eaLnBrk="1" hangingPunct="1">
              <a:spcBef>
                <a:spcPct val="35000"/>
              </a:spcBef>
            </a:pPr>
            <a:r>
              <a:rPr lang="zh-CN" altLang="en-US" sz="2400" b="1" dirty="0" smtClean="0">
                <a:ea typeface="黑体" pitchFamily="2" charset="-122"/>
              </a:rPr>
              <a:t>⒍ 大小适度 </a:t>
            </a:r>
          </a:p>
          <a:p>
            <a:pPr eaLnBrk="1" hangingPunct="1">
              <a:spcBef>
                <a:spcPct val="35000"/>
              </a:spcBef>
            </a:pPr>
            <a:r>
              <a:rPr lang="zh-CN" altLang="en-US" sz="2400" b="1" dirty="0" smtClean="0">
                <a:ea typeface="黑体" pitchFamily="2" charset="-122"/>
              </a:rPr>
              <a:t>⒎ 难易适中</a:t>
            </a:r>
          </a:p>
          <a:p>
            <a:pPr eaLnBrk="1" hangingPunct="1">
              <a:spcBef>
                <a:spcPct val="35000"/>
              </a:spcBef>
            </a:pPr>
            <a:r>
              <a:rPr lang="zh-CN" altLang="en-US" sz="2400" b="1" dirty="0" smtClean="0">
                <a:ea typeface="黑体" pitchFamily="2" charset="-122"/>
              </a:rPr>
              <a:t>⒏ 思路清晰</a:t>
            </a:r>
          </a:p>
          <a:p>
            <a:pPr eaLnBrk="1" hangingPunct="1">
              <a:spcBef>
                <a:spcPct val="35000"/>
              </a:spcBef>
            </a:pPr>
            <a:r>
              <a:rPr lang="zh-CN" altLang="en-US" sz="2400" b="1" dirty="0" smtClean="0">
                <a:ea typeface="黑体" pitchFamily="2" charset="-122"/>
              </a:rPr>
              <a:t>⒐ 避免撞车</a:t>
            </a:r>
          </a:p>
          <a:p>
            <a:pPr eaLnBrk="1" hangingPunct="1">
              <a:spcBef>
                <a:spcPct val="35000"/>
              </a:spcBef>
            </a:pPr>
            <a:r>
              <a:rPr lang="zh-CN" altLang="en-US" sz="2400" b="1" dirty="0" smtClean="0">
                <a:ea typeface="黑体" pitchFamily="2" charset="-122"/>
              </a:rPr>
              <a:t>⒑ 题目表述恰当</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方块蓝色"/>
          <p:cNvPicPr>
            <a:picLocks noChangeAspect="1" noChangeArrowheads="1"/>
          </p:cNvPicPr>
          <p:nvPr/>
        </p:nvPicPr>
        <p:blipFill>
          <a:blip r:embed="rId3" cstate="print"/>
          <a:srcRect/>
          <a:stretch>
            <a:fillRect/>
          </a:stretch>
        </p:blipFill>
        <p:spPr bwMode="auto">
          <a:xfrm>
            <a:off x="3708400" y="2397125"/>
            <a:ext cx="4321175" cy="2544763"/>
          </a:xfrm>
          <a:prstGeom prst="rect">
            <a:avLst/>
          </a:prstGeom>
          <a:noFill/>
          <a:ln w="9525">
            <a:noFill/>
            <a:miter lim="800000"/>
            <a:headEnd/>
            <a:tailEnd/>
          </a:ln>
        </p:spPr>
      </p:pic>
      <p:pic>
        <p:nvPicPr>
          <p:cNvPr id="13315" name="Picture 5" descr="方块黄色"/>
          <p:cNvPicPr>
            <a:picLocks noChangeAspect="1" noChangeArrowheads="1"/>
          </p:cNvPicPr>
          <p:nvPr/>
        </p:nvPicPr>
        <p:blipFill>
          <a:blip r:embed="rId4" cstate="print"/>
          <a:srcRect/>
          <a:stretch>
            <a:fillRect/>
          </a:stretch>
        </p:blipFill>
        <p:spPr bwMode="auto">
          <a:xfrm>
            <a:off x="1979613" y="1989138"/>
            <a:ext cx="2384425" cy="1709737"/>
          </a:xfrm>
          <a:prstGeom prst="rect">
            <a:avLst/>
          </a:prstGeom>
          <a:noFill/>
          <a:ln w="9525">
            <a:noFill/>
            <a:miter lim="800000"/>
            <a:headEnd/>
            <a:tailEnd/>
          </a:ln>
        </p:spPr>
      </p:pic>
      <p:sp>
        <p:nvSpPr>
          <p:cNvPr id="13316" name="Rectangle 7"/>
          <p:cNvSpPr>
            <a:spLocks noChangeArrowheads="1"/>
          </p:cNvSpPr>
          <p:nvPr/>
        </p:nvSpPr>
        <p:spPr bwMode="auto">
          <a:xfrm>
            <a:off x="4356100" y="3068638"/>
            <a:ext cx="3235325" cy="746125"/>
          </a:xfrm>
          <a:prstGeom prst="rect">
            <a:avLst/>
          </a:prstGeom>
          <a:noFill/>
          <a:ln w="9525">
            <a:noFill/>
            <a:miter lim="800000"/>
            <a:headEnd/>
            <a:tailEnd/>
          </a:ln>
        </p:spPr>
        <p:txBody>
          <a:bodyPr/>
          <a:lstStyle/>
          <a:p>
            <a:pPr>
              <a:lnSpc>
                <a:spcPct val="125000"/>
              </a:lnSpc>
              <a:spcBef>
                <a:spcPct val="20000"/>
              </a:spcBef>
              <a:buClr>
                <a:schemeClr val="tx2"/>
              </a:buClr>
              <a:buFont typeface="Wingdings" pitchFamily="2" charset="2"/>
              <a:buNone/>
            </a:pPr>
            <a:r>
              <a:rPr lang="zh-CN" altLang="en-US" sz="3600" b="1" dirty="0" smtClean="0">
                <a:solidFill>
                  <a:schemeClr val="bg1"/>
                </a:solidFill>
                <a:ea typeface="黑体" pitchFamily="2" charset="-122"/>
              </a:rPr>
              <a:t>   怎样填写</a:t>
            </a:r>
            <a:endParaRPr lang="en-US" altLang="zh-CN" sz="3600" b="1" dirty="0" smtClean="0">
              <a:solidFill>
                <a:schemeClr val="bg1"/>
              </a:solidFill>
              <a:ea typeface="黑体" pitchFamily="2" charset="-122"/>
            </a:endParaRPr>
          </a:p>
          <a:p>
            <a:pPr>
              <a:lnSpc>
                <a:spcPct val="125000"/>
              </a:lnSpc>
              <a:spcBef>
                <a:spcPct val="20000"/>
              </a:spcBef>
              <a:buClr>
                <a:schemeClr val="tx2"/>
              </a:buClr>
              <a:buFont typeface="Wingdings" pitchFamily="2" charset="2"/>
              <a:buNone/>
            </a:pPr>
            <a:r>
              <a:rPr lang="zh-CN" altLang="en-US" sz="3600" b="1" dirty="0" smtClean="0">
                <a:solidFill>
                  <a:schemeClr val="bg1"/>
                </a:solidFill>
                <a:ea typeface="黑体" pitchFamily="2" charset="-122"/>
              </a:rPr>
              <a:t>  课题评审书</a:t>
            </a:r>
            <a:endParaRPr lang="zh-CN" altLang="en-US" sz="3600" b="1" dirty="0">
              <a:solidFill>
                <a:schemeClr val="bg1"/>
              </a:solidFill>
              <a:ea typeface="黑体" pitchFamily="2" charset="-122"/>
            </a:endParaRPr>
          </a:p>
        </p:txBody>
      </p:sp>
      <p:sp>
        <p:nvSpPr>
          <p:cNvPr id="13317" name="Rectangle 3"/>
          <p:cNvSpPr>
            <a:spLocks noGrp="1" noChangeArrowheads="1"/>
          </p:cNvSpPr>
          <p:nvPr>
            <p:ph type="body" idx="4294967295"/>
          </p:nvPr>
        </p:nvSpPr>
        <p:spPr>
          <a:xfrm>
            <a:off x="2267744" y="2637854"/>
            <a:ext cx="1871662" cy="719138"/>
          </a:xfrm>
        </p:spPr>
        <p:txBody>
          <a:bodyPr>
            <a:normAutofit/>
          </a:bodyPr>
          <a:lstStyle/>
          <a:p>
            <a:pPr>
              <a:buFontTx/>
              <a:buNone/>
            </a:pPr>
            <a:r>
              <a:rPr lang="zh-CN" altLang="en-US" b="1" dirty="0" smtClean="0">
                <a:solidFill>
                  <a:schemeClr val="bg1"/>
                </a:solidFill>
              </a:rPr>
              <a:t>第二部分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0-#ppt_w/2"/>
                                          </p:val>
                                        </p:tav>
                                        <p:tav tm="100000">
                                          <p:val>
                                            <p:strVal val="#ppt_x"/>
                                          </p:val>
                                        </p:tav>
                                      </p:tavLst>
                                    </p:anim>
                                    <p:anim calcmode="lin" valueType="num">
                                      <p:cBhvr additive="base">
                                        <p:cTn id="8" dur="500" fill="hold"/>
                                        <p:tgtEl>
                                          <p:spTgt spid="133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314"/>
                                        </p:tgtEl>
                                        <p:attrNameLst>
                                          <p:attrName>style.visibility</p:attrName>
                                        </p:attrNameLst>
                                      </p:cBhvr>
                                      <p:to>
                                        <p:strVal val="visible"/>
                                      </p:to>
                                    </p:set>
                                    <p:anim calcmode="lin" valueType="num">
                                      <p:cBhvr additive="base">
                                        <p:cTn id="11" dur="500" fill="hold"/>
                                        <p:tgtEl>
                                          <p:spTgt spid="13314"/>
                                        </p:tgtEl>
                                        <p:attrNameLst>
                                          <p:attrName>ppt_x</p:attrName>
                                        </p:attrNameLst>
                                      </p:cBhvr>
                                      <p:tavLst>
                                        <p:tav tm="0">
                                          <p:val>
                                            <p:strVal val="1+#ppt_w/2"/>
                                          </p:val>
                                        </p:tav>
                                        <p:tav tm="100000">
                                          <p:val>
                                            <p:strVal val="#ppt_x"/>
                                          </p:val>
                                        </p:tav>
                                      </p:tavLst>
                                    </p:anim>
                                    <p:anim calcmode="lin" valueType="num">
                                      <p:cBhvr additive="base">
                                        <p:cTn id="12" dur="500" fill="hold"/>
                                        <p:tgtEl>
                                          <p:spTgt spid="133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3317">
                                            <p:txEl>
                                              <p:pRg st="0" end="0"/>
                                            </p:txEl>
                                          </p:spTgt>
                                        </p:tgtEl>
                                        <p:attrNameLst>
                                          <p:attrName>style.visibility</p:attrName>
                                        </p:attrNameLst>
                                      </p:cBhvr>
                                      <p:to>
                                        <p:strVal val="visible"/>
                                      </p:to>
                                    </p:set>
                                    <p:animEffect transition="in" filter="fade">
                                      <p:cBhvr>
                                        <p:cTn id="16" dur="500"/>
                                        <p:tgtEl>
                                          <p:spTgt spid="13317">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316"/>
                                        </p:tgtEl>
                                        <p:attrNameLst>
                                          <p:attrName>style.visibility</p:attrName>
                                        </p:attrNameLst>
                                      </p:cBhvr>
                                      <p:to>
                                        <p:strVal val="visible"/>
                                      </p:to>
                                    </p:set>
                                    <p:animEffect transition="in" filter="fade">
                                      <p:cBhvr>
                                        <p:cTn id="19"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5" name="Picture 42" descr="图片5"/>
          <p:cNvPicPr>
            <a:picLocks noChangeAspect="1" noChangeArrowheads="1"/>
          </p:cNvPicPr>
          <p:nvPr/>
        </p:nvPicPr>
        <p:blipFill>
          <a:blip r:embed="rId3" cstate="print"/>
          <a:srcRect/>
          <a:stretch>
            <a:fillRect/>
          </a:stretch>
        </p:blipFill>
        <p:spPr bwMode="auto">
          <a:xfrm>
            <a:off x="684213" y="4278313"/>
            <a:ext cx="3894137" cy="3254375"/>
          </a:xfrm>
          <a:prstGeom prst="rect">
            <a:avLst/>
          </a:prstGeom>
          <a:noFill/>
          <a:ln w="9525">
            <a:noFill/>
            <a:miter lim="800000"/>
            <a:headEnd/>
            <a:tailEnd/>
          </a:ln>
        </p:spPr>
      </p:pic>
      <p:pic>
        <p:nvPicPr>
          <p:cNvPr id="4098" name="Picture 4" descr="图片4"/>
          <p:cNvPicPr>
            <a:picLocks noChangeAspect="1" noChangeArrowheads="1"/>
          </p:cNvPicPr>
          <p:nvPr/>
        </p:nvPicPr>
        <p:blipFill>
          <a:blip r:embed="rId4" cstate="print"/>
          <a:srcRect/>
          <a:stretch>
            <a:fillRect/>
          </a:stretch>
        </p:blipFill>
        <p:spPr bwMode="auto">
          <a:xfrm>
            <a:off x="1835150" y="1952625"/>
            <a:ext cx="1828800" cy="1158875"/>
          </a:xfrm>
          <a:prstGeom prst="rect">
            <a:avLst/>
          </a:prstGeom>
          <a:noFill/>
          <a:ln w="9525">
            <a:noFill/>
            <a:miter lim="800000"/>
            <a:headEnd/>
            <a:tailEnd/>
          </a:ln>
        </p:spPr>
      </p:pic>
      <p:pic>
        <p:nvPicPr>
          <p:cNvPr id="4099" name="Picture 5" descr="图片5"/>
          <p:cNvPicPr>
            <a:picLocks noChangeAspect="1" noChangeArrowheads="1"/>
          </p:cNvPicPr>
          <p:nvPr/>
        </p:nvPicPr>
        <p:blipFill>
          <a:blip r:embed="rId3" cstate="print"/>
          <a:srcRect/>
          <a:stretch>
            <a:fillRect/>
          </a:stretch>
        </p:blipFill>
        <p:spPr bwMode="auto">
          <a:xfrm>
            <a:off x="755650" y="2809875"/>
            <a:ext cx="3175000" cy="3254375"/>
          </a:xfrm>
          <a:prstGeom prst="rect">
            <a:avLst/>
          </a:prstGeom>
          <a:noFill/>
          <a:ln w="9525">
            <a:noFill/>
            <a:miter lim="800000"/>
            <a:headEnd/>
            <a:tailEnd/>
          </a:ln>
        </p:spPr>
      </p:pic>
      <p:pic>
        <p:nvPicPr>
          <p:cNvPr id="4100" name="Picture 9" descr="图片1"/>
          <p:cNvPicPr>
            <a:picLocks noChangeAspect="1" noChangeArrowheads="1"/>
          </p:cNvPicPr>
          <p:nvPr/>
        </p:nvPicPr>
        <p:blipFill>
          <a:blip r:embed="rId5" cstate="print"/>
          <a:srcRect/>
          <a:stretch>
            <a:fillRect/>
          </a:stretch>
        </p:blipFill>
        <p:spPr bwMode="auto">
          <a:xfrm>
            <a:off x="3706813" y="1738313"/>
            <a:ext cx="474662" cy="481012"/>
          </a:xfrm>
          <a:prstGeom prst="rect">
            <a:avLst/>
          </a:prstGeom>
          <a:noFill/>
          <a:ln w="9525">
            <a:noFill/>
            <a:miter lim="800000"/>
            <a:headEnd/>
            <a:tailEnd/>
          </a:ln>
        </p:spPr>
      </p:pic>
      <p:pic>
        <p:nvPicPr>
          <p:cNvPr id="4101" name="Picture 11" descr="图片1"/>
          <p:cNvPicPr>
            <a:picLocks noChangeAspect="1" noChangeArrowheads="1"/>
          </p:cNvPicPr>
          <p:nvPr/>
        </p:nvPicPr>
        <p:blipFill>
          <a:blip r:embed="rId5" cstate="print"/>
          <a:srcRect/>
          <a:stretch>
            <a:fillRect/>
          </a:stretch>
        </p:blipFill>
        <p:spPr bwMode="auto">
          <a:xfrm>
            <a:off x="3924300" y="2557463"/>
            <a:ext cx="474663" cy="481012"/>
          </a:xfrm>
          <a:prstGeom prst="rect">
            <a:avLst/>
          </a:prstGeom>
          <a:noFill/>
          <a:ln w="9525">
            <a:noFill/>
            <a:miter lim="800000"/>
            <a:headEnd/>
            <a:tailEnd/>
          </a:ln>
        </p:spPr>
      </p:pic>
      <p:pic>
        <p:nvPicPr>
          <p:cNvPr id="4102" name="Picture 42" descr="图片5"/>
          <p:cNvPicPr>
            <a:picLocks noChangeAspect="1" noChangeArrowheads="1"/>
          </p:cNvPicPr>
          <p:nvPr/>
        </p:nvPicPr>
        <p:blipFill>
          <a:blip r:embed="rId3" cstate="print"/>
          <a:srcRect/>
          <a:stretch>
            <a:fillRect/>
          </a:stretch>
        </p:blipFill>
        <p:spPr bwMode="auto">
          <a:xfrm>
            <a:off x="1000125" y="3703638"/>
            <a:ext cx="3175000" cy="3254375"/>
          </a:xfrm>
          <a:prstGeom prst="rect">
            <a:avLst/>
          </a:prstGeom>
          <a:noFill/>
          <a:ln w="9525">
            <a:noFill/>
            <a:miter lim="800000"/>
            <a:headEnd/>
            <a:tailEnd/>
          </a:ln>
        </p:spPr>
      </p:pic>
      <p:pic>
        <p:nvPicPr>
          <p:cNvPr id="4103" name="Picture 43" descr="图片1"/>
          <p:cNvPicPr>
            <a:picLocks noChangeAspect="1" noChangeArrowheads="1"/>
          </p:cNvPicPr>
          <p:nvPr/>
        </p:nvPicPr>
        <p:blipFill>
          <a:blip r:embed="rId5" cstate="print"/>
          <a:srcRect/>
          <a:stretch>
            <a:fillRect/>
          </a:stretch>
        </p:blipFill>
        <p:spPr bwMode="auto">
          <a:xfrm>
            <a:off x="4168775" y="3494088"/>
            <a:ext cx="474663" cy="481012"/>
          </a:xfrm>
          <a:prstGeom prst="rect">
            <a:avLst/>
          </a:prstGeom>
          <a:noFill/>
          <a:ln w="9525">
            <a:noFill/>
            <a:miter lim="800000"/>
            <a:headEnd/>
            <a:tailEnd/>
          </a:ln>
        </p:spPr>
      </p:pic>
      <p:pic>
        <p:nvPicPr>
          <p:cNvPr id="4104" name="Picture 2" descr="左下角图"/>
          <p:cNvPicPr>
            <a:picLocks noChangeAspect="1" noChangeArrowheads="1"/>
          </p:cNvPicPr>
          <p:nvPr/>
        </p:nvPicPr>
        <p:blipFill>
          <a:blip r:embed="rId6" cstate="print"/>
          <a:srcRect/>
          <a:stretch>
            <a:fillRect/>
          </a:stretch>
        </p:blipFill>
        <p:spPr bwMode="auto">
          <a:xfrm>
            <a:off x="0" y="1341438"/>
            <a:ext cx="4306888" cy="6408737"/>
          </a:xfrm>
          <a:prstGeom prst="rect">
            <a:avLst/>
          </a:prstGeom>
          <a:noFill/>
          <a:ln w="9525">
            <a:noFill/>
            <a:miter lim="800000"/>
            <a:headEnd/>
            <a:tailEnd/>
          </a:ln>
        </p:spPr>
      </p:pic>
      <p:pic>
        <p:nvPicPr>
          <p:cNvPr id="31754" name="Picture 65" descr="标志组合"/>
          <p:cNvPicPr>
            <a:picLocks noChangeAspect="1" noChangeArrowheads="1"/>
          </p:cNvPicPr>
          <p:nvPr/>
        </p:nvPicPr>
        <p:blipFill>
          <a:blip r:embed="rId7" cstate="print"/>
          <a:srcRect/>
          <a:stretch>
            <a:fillRect/>
          </a:stretch>
        </p:blipFill>
        <p:spPr bwMode="auto">
          <a:xfrm>
            <a:off x="250825" y="217488"/>
            <a:ext cx="2843213" cy="547687"/>
          </a:xfrm>
          <a:prstGeom prst="rect">
            <a:avLst/>
          </a:prstGeom>
          <a:noFill/>
          <a:ln w="9525">
            <a:noFill/>
            <a:miter lim="800000"/>
            <a:headEnd/>
            <a:tailEnd/>
          </a:ln>
        </p:spPr>
      </p:pic>
      <p:pic>
        <p:nvPicPr>
          <p:cNvPr id="4112" name="Picture 43" descr="图片1"/>
          <p:cNvPicPr>
            <a:picLocks noChangeAspect="1" noChangeArrowheads="1"/>
          </p:cNvPicPr>
          <p:nvPr/>
        </p:nvPicPr>
        <p:blipFill>
          <a:blip r:embed="rId5" cstate="print"/>
          <a:srcRect/>
          <a:stretch>
            <a:fillRect/>
          </a:stretch>
        </p:blipFill>
        <p:spPr bwMode="auto">
          <a:xfrm>
            <a:off x="4427538" y="4406900"/>
            <a:ext cx="474662" cy="481013"/>
          </a:xfrm>
          <a:prstGeom prst="rect">
            <a:avLst/>
          </a:prstGeom>
          <a:noFill/>
          <a:ln w="9525">
            <a:noFill/>
            <a:miter lim="800000"/>
            <a:headEnd/>
            <a:tailEnd/>
          </a:ln>
        </p:spPr>
      </p:pic>
      <p:sp>
        <p:nvSpPr>
          <p:cNvPr id="14" name="Rectangle 2"/>
          <p:cNvSpPr txBox="1">
            <a:spLocks noChangeArrowheads="1"/>
          </p:cNvSpPr>
          <p:nvPr/>
        </p:nvSpPr>
        <p:spPr>
          <a:xfrm>
            <a:off x="4355976" y="1124744"/>
            <a:ext cx="4321249" cy="3959225"/>
          </a:xfrm>
          <a:prstGeom prst="rect">
            <a:avLst/>
          </a:prstGeom>
          <a:ln>
            <a:noFill/>
          </a:ln>
        </p:spPr>
        <p:txBody>
          <a:bodyPr/>
          <a:lstStyle/>
          <a:p>
            <a:pPr lvl="0" indent="355600" fontAlgn="base">
              <a:lnSpc>
                <a:spcPct val="150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一、</a:t>
            </a:r>
            <a:r>
              <a:rPr lang="zh-CN" altLang="zh-CN" sz="2400" b="1" dirty="0" smtClean="0">
                <a:solidFill>
                  <a:srgbClr val="1A07A9"/>
                </a:solidFill>
                <a:latin typeface="Times New Roman" pitchFamily="18" charset="0"/>
                <a:ea typeface="宋体" pitchFamily="2" charset="-122"/>
                <a:cs typeface="Times New Roman" pitchFamily="18" charset="0"/>
              </a:rPr>
              <a:t>国内外研究现状述评及研究意义</a:t>
            </a:r>
            <a:endParaRPr lang="en-US" altLang="zh-CN" sz="2400" b="1" dirty="0" smtClean="0">
              <a:solidFill>
                <a:srgbClr val="1A07A9"/>
              </a:solidFill>
              <a:latin typeface="Times New Roman" pitchFamily="18" charset="0"/>
              <a:ea typeface="宋体" pitchFamily="2" charset="-122"/>
              <a:cs typeface="Times New Roman" pitchFamily="18" charset="0"/>
            </a:endParaRPr>
          </a:p>
          <a:p>
            <a:pPr lvl="0" indent="355600" fontAlgn="base">
              <a:lnSpc>
                <a:spcPct val="150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二、</a:t>
            </a:r>
            <a:r>
              <a:rPr lang="zh-CN" altLang="zh-CN" sz="2400" b="1" dirty="0" smtClean="0">
                <a:solidFill>
                  <a:srgbClr val="1A07A9"/>
                </a:solidFill>
                <a:latin typeface="Times New Roman" pitchFamily="18" charset="0"/>
                <a:ea typeface="宋体" pitchFamily="2" charset="-122"/>
                <a:cs typeface="Times New Roman" pitchFamily="18" charset="0"/>
              </a:rPr>
              <a:t>研究内容、方案和进程</a:t>
            </a:r>
            <a:endParaRPr lang="en-US" altLang="zh-CN" sz="2400" b="1" dirty="0" smtClean="0">
              <a:solidFill>
                <a:srgbClr val="1A07A9"/>
              </a:solidFill>
              <a:latin typeface="Times New Roman" pitchFamily="18" charset="0"/>
              <a:ea typeface="宋体" pitchFamily="2" charset="-122"/>
              <a:cs typeface="Times New Roman" pitchFamily="18" charset="0"/>
            </a:endParaRPr>
          </a:p>
          <a:p>
            <a:pPr indent="355600" fontAlgn="base">
              <a:lnSpc>
                <a:spcPct val="150000"/>
              </a:lnSpc>
              <a:spcBef>
                <a:spcPct val="0"/>
              </a:spcBef>
              <a:spcAft>
                <a:spcPct val="0"/>
              </a:spcAft>
            </a:pPr>
            <a:endParaRPr lang="en-US" altLang="zh-CN" sz="2400" b="1" dirty="0" smtClean="0">
              <a:solidFill>
                <a:srgbClr val="1A07A9"/>
              </a:solidFill>
              <a:latin typeface="Times New Roman" pitchFamily="18" charset="0"/>
              <a:ea typeface="宋体" pitchFamily="2" charset="-122"/>
              <a:cs typeface="Times New Roman" pitchFamily="18" charset="0"/>
            </a:endParaRPr>
          </a:p>
          <a:p>
            <a:pPr indent="355600" fontAlgn="base">
              <a:lnSpc>
                <a:spcPct val="150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三、</a:t>
            </a:r>
            <a:r>
              <a:rPr lang="zh-CN" altLang="zh-CN" sz="2400" b="1" dirty="0" smtClean="0">
                <a:solidFill>
                  <a:srgbClr val="1A07A9"/>
                </a:solidFill>
                <a:latin typeface="Times New Roman" pitchFamily="18" charset="0"/>
                <a:ea typeface="宋体" pitchFamily="2" charset="-122"/>
                <a:cs typeface="Times New Roman" pitchFamily="18" charset="0"/>
              </a:rPr>
              <a:t>条件和保障</a:t>
            </a:r>
            <a:endParaRPr lang="en-US" altLang="zh-CN" sz="2400" b="1" dirty="0" smtClean="0">
              <a:solidFill>
                <a:srgbClr val="1A07A9"/>
              </a:solidFill>
              <a:latin typeface="Times New Roman" pitchFamily="18" charset="0"/>
              <a:ea typeface="宋体" pitchFamily="2" charset="-122"/>
              <a:cs typeface="Times New Roman" pitchFamily="18" charset="0"/>
            </a:endParaRPr>
          </a:p>
          <a:p>
            <a:pPr lvl="0" indent="355600" fontAlgn="base">
              <a:lnSpc>
                <a:spcPct val="150000"/>
              </a:lnSpc>
              <a:spcBef>
                <a:spcPct val="0"/>
              </a:spcBef>
              <a:spcAft>
                <a:spcPct val="0"/>
              </a:spcAft>
            </a:pPr>
            <a:endParaRPr lang="en-US" altLang="zh-CN" sz="2400" b="1" dirty="0" smtClean="0">
              <a:solidFill>
                <a:srgbClr val="1A07A9"/>
              </a:solidFill>
              <a:latin typeface="Times New Roman" pitchFamily="18" charset="0"/>
              <a:ea typeface="宋体" pitchFamily="2" charset="-122"/>
              <a:cs typeface="Times New Roman" pitchFamily="18" charset="0"/>
            </a:endParaRPr>
          </a:p>
          <a:p>
            <a:pPr lvl="0" indent="355600" fontAlgn="base">
              <a:lnSpc>
                <a:spcPct val="150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     四、</a:t>
            </a:r>
            <a:r>
              <a:rPr lang="zh-CN" altLang="zh-CN" sz="2400" b="1" dirty="0" smtClean="0">
                <a:solidFill>
                  <a:srgbClr val="1A07A9"/>
                </a:solidFill>
                <a:latin typeface="Times New Roman" pitchFamily="18" charset="0"/>
                <a:ea typeface="宋体" pitchFamily="2" charset="-122"/>
                <a:cs typeface="Times New Roman" pitchFamily="18" charset="0"/>
              </a:rPr>
              <a:t>经费预算</a:t>
            </a:r>
            <a:endParaRPr lang="zh-CN" altLang="en-US" sz="2400" b="1" kern="0" dirty="0">
              <a:latin typeface="+mn-lt"/>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fade">
                                      <p:cBhvr>
                                        <p:cTn id="12" dur="1000"/>
                                        <p:tgtEl>
                                          <p:spTgt spid="4099"/>
                                        </p:tgtEl>
                                      </p:cBhvr>
                                    </p:animEffect>
                                    <p:anim calcmode="lin" valueType="num">
                                      <p:cBhvr>
                                        <p:cTn id="13" dur="1000" fill="hold"/>
                                        <p:tgtEl>
                                          <p:spTgt spid="4099"/>
                                        </p:tgtEl>
                                        <p:attrNameLst>
                                          <p:attrName>ppt_x</p:attrName>
                                        </p:attrNameLst>
                                      </p:cBhvr>
                                      <p:tavLst>
                                        <p:tav tm="0">
                                          <p:val>
                                            <p:strVal val="#ppt_x"/>
                                          </p:val>
                                        </p:tav>
                                        <p:tav tm="100000">
                                          <p:val>
                                            <p:strVal val="#ppt_x"/>
                                          </p:val>
                                        </p:tav>
                                      </p:tavLst>
                                    </p:anim>
                                    <p:anim calcmode="lin" valueType="num">
                                      <p:cBhvr>
                                        <p:cTn id="14" dur="1000" fill="hold"/>
                                        <p:tgtEl>
                                          <p:spTgt spid="40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fade">
                                      <p:cBhvr>
                                        <p:cTn id="17" dur="1000"/>
                                        <p:tgtEl>
                                          <p:spTgt spid="4100"/>
                                        </p:tgtEl>
                                      </p:cBhvr>
                                    </p:animEffect>
                                    <p:anim calcmode="lin" valueType="num">
                                      <p:cBhvr>
                                        <p:cTn id="18" dur="1000" fill="hold"/>
                                        <p:tgtEl>
                                          <p:spTgt spid="4100"/>
                                        </p:tgtEl>
                                        <p:attrNameLst>
                                          <p:attrName>ppt_x</p:attrName>
                                        </p:attrNameLst>
                                      </p:cBhvr>
                                      <p:tavLst>
                                        <p:tav tm="0">
                                          <p:val>
                                            <p:strVal val="#ppt_x"/>
                                          </p:val>
                                        </p:tav>
                                        <p:tav tm="100000">
                                          <p:val>
                                            <p:strVal val="#ppt_x"/>
                                          </p:val>
                                        </p:tav>
                                      </p:tavLst>
                                    </p:anim>
                                    <p:anim calcmode="lin" valueType="num">
                                      <p:cBhvr>
                                        <p:cTn id="19" dur="1000" fill="hold"/>
                                        <p:tgtEl>
                                          <p:spTgt spid="410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101"/>
                                        </p:tgtEl>
                                        <p:attrNameLst>
                                          <p:attrName>style.visibility</p:attrName>
                                        </p:attrNameLst>
                                      </p:cBhvr>
                                      <p:to>
                                        <p:strVal val="visible"/>
                                      </p:to>
                                    </p:set>
                                    <p:animEffect transition="in" filter="fade">
                                      <p:cBhvr>
                                        <p:cTn id="22" dur="1000"/>
                                        <p:tgtEl>
                                          <p:spTgt spid="4101"/>
                                        </p:tgtEl>
                                      </p:cBhvr>
                                    </p:animEffect>
                                    <p:anim calcmode="lin" valueType="num">
                                      <p:cBhvr>
                                        <p:cTn id="23" dur="1000" fill="hold"/>
                                        <p:tgtEl>
                                          <p:spTgt spid="4101"/>
                                        </p:tgtEl>
                                        <p:attrNameLst>
                                          <p:attrName>ppt_x</p:attrName>
                                        </p:attrNameLst>
                                      </p:cBhvr>
                                      <p:tavLst>
                                        <p:tav tm="0">
                                          <p:val>
                                            <p:strVal val="#ppt_x"/>
                                          </p:val>
                                        </p:tav>
                                        <p:tav tm="100000">
                                          <p:val>
                                            <p:strVal val="#ppt_x"/>
                                          </p:val>
                                        </p:tav>
                                      </p:tavLst>
                                    </p:anim>
                                    <p:anim calcmode="lin" valueType="num">
                                      <p:cBhvr>
                                        <p:cTn id="24" dur="1000" fill="hold"/>
                                        <p:tgtEl>
                                          <p:spTgt spid="410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102"/>
                                        </p:tgtEl>
                                        <p:attrNameLst>
                                          <p:attrName>style.visibility</p:attrName>
                                        </p:attrNameLst>
                                      </p:cBhvr>
                                      <p:to>
                                        <p:strVal val="visible"/>
                                      </p:to>
                                    </p:set>
                                    <p:animEffect transition="in" filter="fade">
                                      <p:cBhvr>
                                        <p:cTn id="27" dur="1000"/>
                                        <p:tgtEl>
                                          <p:spTgt spid="4102"/>
                                        </p:tgtEl>
                                      </p:cBhvr>
                                    </p:animEffect>
                                    <p:anim calcmode="lin" valueType="num">
                                      <p:cBhvr>
                                        <p:cTn id="28" dur="1000" fill="hold"/>
                                        <p:tgtEl>
                                          <p:spTgt spid="4102"/>
                                        </p:tgtEl>
                                        <p:attrNameLst>
                                          <p:attrName>ppt_x</p:attrName>
                                        </p:attrNameLst>
                                      </p:cBhvr>
                                      <p:tavLst>
                                        <p:tav tm="0">
                                          <p:val>
                                            <p:strVal val="#ppt_x"/>
                                          </p:val>
                                        </p:tav>
                                        <p:tav tm="100000">
                                          <p:val>
                                            <p:strVal val="#ppt_x"/>
                                          </p:val>
                                        </p:tav>
                                      </p:tavLst>
                                    </p:anim>
                                    <p:anim calcmode="lin" valueType="num">
                                      <p:cBhvr>
                                        <p:cTn id="29" dur="1000" fill="hold"/>
                                        <p:tgtEl>
                                          <p:spTgt spid="410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103"/>
                                        </p:tgtEl>
                                        <p:attrNameLst>
                                          <p:attrName>style.visibility</p:attrName>
                                        </p:attrNameLst>
                                      </p:cBhvr>
                                      <p:to>
                                        <p:strVal val="visible"/>
                                      </p:to>
                                    </p:set>
                                    <p:animEffect transition="in" filter="fade">
                                      <p:cBhvr>
                                        <p:cTn id="32" dur="1000"/>
                                        <p:tgtEl>
                                          <p:spTgt spid="4103"/>
                                        </p:tgtEl>
                                      </p:cBhvr>
                                    </p:animEffect>
                                    <p:anim calcmode="lin" valueType="num">
                                      <p:cBhvr>
                                        <p:cTn id="33" dur="1000" fill="hold"/>
                                        <p:tgtEl>
                                          <p:spTgt spid="4103"/>
                                        </p:tgtEl>
                                        <p:attrNameLst>
                                          <p:attrName>ppt_x</p:attrName>
                                        </p:attrNameLst>
                                      </p:cBhvr>
                                      <p:tavLst>
                                        <p:tav tm="0">
                                          <p:val>
                                            <p:strVal val="#ppt_x"/>
                                          </p:val>
                                        </p:tav>
                                        <p:tav tm="100000">
                                          <p:val>
                                            <p:strVal val="#ppt_x"/>
                                          </p:val>
                                        </p:tav>
                                      </p:tavLst>
                                    </p:anim>
                                    <p:anim calcmode="lin" valueType="num">
                                      <p:cBhvr>
                                        <p:cTn id="34" dur="1000" fill="hold"/>
                                        <p:tgtEl>
                                          <p:spTgt spid="410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104"/>
                                        </p:tgtEl>
                                        <p:attrNameLst>
                                          <p:attrName>style.visibility</p:attrName>
                                        </p:attrNameLst>
                                      </p:cBhvr>
                                      <p:to>
                                        <p:strVal val="visible"/>
                                      </p:to>
                                    </p:set>
                                    <p:animEffect transition="in" filter="fade">
                                      <p:cBhvr>
                                        <p:cTn id="37" dur="1000"/>
                                        <p:tgtEl>
                                          <p:spTgt spid="4104"/>
                                        </p:tgtEl>
                                      </p:cBhvr>
                                    </p:animEffect>
                                    <p:anim calcmode="lin" valueType="num">
                                      <p:cBhvr>
                                        <p:cTn id="38" dur="1000" fill="hold"/>
                                        <p:tgtEl>
                                          <p:spTgt spid="4104"/>
                                        </p:tgtEl>
                                        <p:attrNameLst>
                                          <p:attrName>ppt_x</p:attrName>
                                        </p:attrNameLst>
                                      </p:cBhvr>
                                      <p:tavLst>
                                        <p:tav tm="0">
                                          <p:val>
                                            <p:strVal val="#ppt_x"/>
                                          </p:val>
                                        </p:tav>
                                        <p:tav tm="100000">
                                          <p:val>
                                            <p:strVal val="#ppt_x"/>
                                          </p:val>
                                        </p:tav>
                                      </p:tavLst>
                                    </p:anim>
                                    <p:anim calcmode="lin" valueType="num">
                                      <p:cBhvr>
                                        <p:cTn id="39" dur="1000" fill="hold"/>
                                        <p:tgtEl>
                                          <p:spTgt spid="410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112"/>
                                        </p:tgtEl>
                                        <p:attrNameLst>
                                          <p:attrName>style.visibility</p:attrName>
                                        </p:attrNameLst>
                                      </p:cBhvr>
                                      <p:to>
                                        <p:strVal val="visible"/>
                                      </p:to>
                                    </p:set>
                                    <p:animEffect transition="in" filter="fade">
                                      <p:cBhvr>
                                        <p:cTn id="42" dur="1000"/>
                                        <p:tgtEl>
                                          <p:spTgt spid="4112"/>
                                        </p:tgtEl>
                                      </p:cBhvr>
                                    </p:animEffect>
                                    <p:anim calcmode="lin" valueType="num">
                                      <p:cBhvr>
                                        <p:cTn id="43" dur="1000" fill="hold"/>
                                        <p:tgtEl>
                                          <p:spTgt spid="4112"/>
                                        </p:tgtEl>
                                        <p:attrNameLst>
                                          <p:attrName>ppt_x</p:attrName>
                                        </p:attrNameLst>
                                      </p:cBhvr>
                                      <p:tavLst>
                                        <p:tav tm="0">
                                          <p:val>
                                            <p:strVal val="#ppt_x"/>
                                          </p:val>
                                        </p:tav>
                                        <p:tav tm="100000">
                                          <p:val>
                                            <p:strVal val="#ppt_x"/>
                                          </p:val>
                                        </p:tav>
                                      </p:tavLst>
                                    </p:anim>
                                    <p:anim calcmode="lin" valueType="num">
                                      <p:cBhvr>
                                        <p:cTn id="44" dur="1000" fill="hold"/>
                                        <p:tgtEl>
                                          <p:spTgt spid="411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115"/>
                                        </p:tgtEl>
                                        <p:attrNameLst>
                                          <p:attrName>style.visibility</p:attrName>
                                        </p:attrNameLst>
                                      </p:cBhvr>
                                      <p:to>
                                        <p:strVal val="visible"/>
                                      </p:to>
                                    </p:set>
                                    <p:animEffect transition="in" filter="fade">
                                      <p:cBhvr>
                                        <p:cTn id="47" dur="1000"/>
                                        <p:tgtEl>
                                          <p:spTgt spid="4115"/>
                                        </p:tgtEl>
                                      </p:cBhvr>
                                    </p:animEffect>
                                    <p:anim calcmode="lin" valueType="num">
                                      <p:cBhvr>
                                        <p:cTn id="48" dur="1000" fill="hold"/>
                                        <p:tgtEl>
                                          <p:spTgt spid="4115"/>
                                        </p:tgtEl>
                                        <p:attrNameLst>
                                          <p:attrName>ppt_x</p:attrName>
                                        </p:attrNameLst>
                                      </p:cBhvr>
                                      <p:tavLst>
                                        <p:tav tm="0">
                                          <p:val>
                                            <p:strVal val="#ppt_x"/>
                                          </p:val>
                                        </p:tav>
                                        <p:tav tm="100000">
                                          <p:val>
                                            <p:strVal val="#ppt_x"/>
                                          </p:val>
                                        </p:tav>
                                      </p:tavLst>
                                    </p:anim>
                                    <p:anim calcmode="lin" valueType="num">
                                      <p:cBhvr>
                                        <p:cTn id="49" dur="1000" fill="hold"/>
                                        <p:tgtEl>
                                          <p:spTgt spid="4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467544" y="1340768"/>
            <a:ext cx="7632848" cy="30777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marL="0" marR="0" lvl="0" indent="355600" algn="l" defTabSz="914400" rtl="0" eaLnBrk="1" fontAlgn="base" latinLnBrk="0" hangingPunct="1">
              <a:lnSpc>
                <a:spcPts val="3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a:lnSpc>
                <a:spcPct val="150000"/>
              </a:lnSpc>
            </a:pPr>
            <a:r>
              <a:rPr kumimoji="0" lang="en-US" altLang="zh-CN" sz="32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        </a:t>
            </a:r>
            <a:r>
              <a:rPr kumimoji="0" lang="zh-CN" altLang="en-US" sz="32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（一）</a:t>
            </a:r>
            <a:r>
              <a:rPr kumimoji="0" lang="zh-CN" sz="32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课题研究的背景</a:t>
            </a:r>
            <a:endParaRPr kumimoji="0" lang="en-US" altLang="zh-CN" sz="32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3200" b="1" dirty="0" smtClean="0">
                <a:solidFill>
                  <a:srgbClr val="1A07A9"/>
                </a:solidFill>
                <a:latin typeface="Times New Roman" pitchFamily="18" charset="0"/>
                <a:ea typeface="宋体" pitchFamily="2" charset="-122"/>
                <a:cs typeface="Times New Roman" pitchFamily="18" charset="0"/>
              </a:rPr>
              <a:t>        </a:t>
            </a:r>
            <a:r>
              <a:rPr lang="zh-CN" altLang="en-US" sz="3200" b="1" dirty="0" smtClean="0">
                <a:solidFill>
                  <a:srgbClr val="1A07A9"/>
                </a:solidFill>
                <a:latin typeface="Times New Roman" pitchFamily="18" charset="0"/>
                <a:ea typeface="宋体" pitchFamily="2" charset="-122"/>
                <a:cs typeface="Times New Roman" pitchFamily="18" charset="0"/>
              </a:rPr>
              <a:t>（二）</a:t>
            </a:r>
            <a:r>
              <a:rPr lang="zh-CN" altLang="zh-CN" sz="3200" b="1" dirty="0" smtClean="0">
                <a:solidFill>
                  <a:srgbClr val="1A07A9"/>
                </a:solidFill>
                <a:latin typeface="Times New Roman" pitchFamily="18" charset="0"/>
                <a:ea typeface="宋体" pitchFamily="2" charset="-122"/>
                <a:cs typeface="Times New Roman" pitchFamily="18" charset="0"/>
              </a:rPr>
              <a:t>国</a:t>
            </a:r>
            <a:r>
              <a:rPr lang="zh-CN" altLang="en-US" sz="3200" b="1" dirty="0" smtClean="0">
                <a:solidFill>
                  <a:srgbClr val="1A07A9"/>
                </a:solidFill>
                <a:latin typeface="Times New Roman" pitchFamily="18" charset="0"/>
                <a:ea typeface="宋体" pitchFamily="2" charset="-122"/>
                <a:cs typeface="Times New Roman" pitchFamily="18" charset="0"/>
              </a:rPr>
              <a:t>内</a:t>
            </a:r>
            <a:r>
              <a:rPr lang="zh-CN" altLang="zh-CN" sz="3200" b="1" dirty="0" smtClean="0">
                <a:solidFill>
                  <a:srgbClr val="1A07A9"/>
                </a:solidFill>
                <a:latin typeface="Times New Roman" pitchFamily="18" charset="0"/>
                <a:ea typeface="宋体" pitchFamily="2" charset="-122"/>
                <a:cs typeface="Times New Roman" pitchFamily="18" charset="0"/>
              </a:rPr>
              <a:t>外研究现状</a:t>
            </a:r>
            <a:endParaRPr lang="en-US" altLang="zh-CN" sz="32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kumimoji="0" lang="en-US" altLang="zh-CN" sz="32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        </a:t>
            </a:r>
            <a:r>
              <a:rPr kumimoji="0" lang="zh-CN" altLang="en-US" sz="32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（三）本项目</a:t>
            </a:r>
            <a:r>
              <a:rPr lang="zh-CN" altLang="zh-CN" sz="3200" b="1" dirty="0" smtClean="0">
                <a:solidFill>
                  <a:srgbClr val="1A07A9"/>
                </a:solidFill>
                <a:latin typeface="Times New Roman" pitchFamily="18" charset="0"/>
                <a:ea typeface="宋体" pitchFamily="2" charset="-122"/>
                <a:cs typeface="Times New Roman" pitchFamily="18" charset="0"/>
              </a:rPr>
              <a:t>研究意义</a:t>
            </a:r>
            <a:endParaRPr kumimoji="0" lang="en-US" altLang="zh-CN" sz="32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539552" y="1268823"/>
            <a:ext cx="7632848" cy="49090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a:lnSpc>
                <a:spcPct val="150000"/>
              </a:lnSpc>
            </a:pPr>
            <a:r>
              <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       </a:t>
            </a:r>
            <a:r>
              <a:rPr kumimoji="0" lang="zh-CN" altLang="en-US"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（一）</a:t>
            </a:r>
            <a:r>
              <a:rPr kumimoji="0" 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 课题研究的背景</a:t>
            </a: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2000" dirty="0" smtClean="0">
                <a:solidFill>
                  <a:srgbClr val="1A07A9"/>
                </a:solidFill>
              </a:rPr>
              <a:t>        </a:t>
            </a:r>
            <a:r>
              <a:rPr lang="zh-CN" altLang="zh-CN" sz="2400" dirty="0" smtClean="0">
                <a:solidFill>
                  <a:srgbClr val="1A07A9"/>
                </a:solidFill>
              </a:rPr>
              <a:t>课题提出的背景主要指特定的时代背景，回答的问题是</a:t>
            </a:r>
            <a:r>
              <a:rPr lang="zh-CN" altLang="zh-CN" sz="2400" b="1" dirty="0" smtClean="0">
                <a:solidFill>
                  <a:srgbClr val="FF0000"/>
                </a:solidFill>
              </a:rPr>
              <a:t>为什么要进行该课题的研究，该课题的研究是根据什么、受什么启发而确定的</a:t>
            </a:r>
            <a:r>
              <a:rPr lang="zh-CN" altLang="zh-CN" sz="2400" dirty="0" smtClean="0">
                <a:solidFill>
                  <a:srgbClr val="1A07A9"/>
                </a:solidFill>
              </a:rPr>
              <a:t>。一般从现实需要角度去论述。例如国家、教育部新近出台的政策法规，时代的发展、社会的进步、科技的发展对教育教学提出了什么新的要求；现行学校教育、学科教学等方面存在的问题与差距。</a:t>
            </a:r>
            <a:r>
              <a:rPr kumimoji="0" lang="en-US" altLang="zh-CN" sz="2000" b="0"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 </a:t>
            </a: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23528" y="1001916"/>
            <a:ext cx="8352928" cy="58939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zh-CN" altLang="en-US" sz="2000" b="1" dirty="0" smtClean="0">
                <a:solidFill>
                  <a:srgbClr val="1A07A9"/>
                </a:solidFill>
                <a:latin typeface="Times New Roman" pitchFamily="18" charset="0"/>
                <a:ea typeface="宋体" pitchFamily="2" charset="-122"/>
                <a:cs typeface="Times New Roman" pitchFamily="18" charset="0"/>
              </a:rPr>
              <a:t>（一）</a:t>
            </a:r>
            <a:r>
              <a:rPr lang="zh-CN" altLang="zh-CN" sz="2000" b="1" dirty="0" smtClean="0">
                <a:solidFill>
                  <a:srgbClr val="1A07A9"/>
                </a:solidFill>
                <a:latin typeface="Times New Roman" pitchFamily="18" charset="0"/>
                <a:ea typeface="宋体" pitchFamily="2" charset="-122"/>
                <a:cs typeface="Times New Roman" pitchFamily="18" charset="0"/>
              </a:rPr>
              <a:t>课题研究的背景</a:t>
            </a:r>
            <a:endParaRPr lang="en-US" altLang="zh-CN" sz="2000" b="1" dirty="0" smtClean="0">
              <a:solidFill>
                <a:srgbClr val="1A07A9"/>
              </a:solidFill>
              <a:latin typeface="Times New Roman" pitchFamily="18" charset="0"/>
              <a:ea typeface="宋体" pitchFamily="2" charset="-122"/>
              <a:cs typeface="Times New Roman" pitchFamily="18" charset="0"/>
            </a:endParaRPr>
          </a:p>
          <a:p>
            <a:r>
              <a:rPr lang="zh-CN" altLang="en-US" sz="1600" b="1" dirty="0" smtClean="0"/>
              <a:t>例一：</a:t>
            </a:r>
            <a:r>
              <a:rPr lang="en-US" altLang="zh-CN" sz="1600" b="1" dirty="0" smtClean="0"/>
              <a:t>《</a:t>
            </a:r>
            <a:r>
              <a:rPr lang="zh-CN" altLang="zh-CN" sz="1600" b="1" dirty="0" smtClean="0"/>
              <a:t>企业举办职业教育的实证研究</a:t>
            </a:r>
            <a:r>
              <a:rPr lang="zh-CN" altLang="zh-CN" sz="1600" dirty="0" smtClean="0"/>
              <a:t>—以山东华宇职业技术学院为例</a:t>
            </a:r>
            <a:r>
              <a:rPr lang="en-US" altLang="zh-CN" sz="1600" dirty="0" smtClean="0"/>
              <a:t>》</a:t>
            </a:r>
            <a:endParaRPr kumimoji="0" lang="en-US" altLang="zh-CN" sz="16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1600" dirty="0" smtClean="0"/>
              <a:t>          </a:t>
            </a:r>
            <a:r>
              <a:rPr lang="zh-CN" altLang="zh-CN" sz="1600" dirty="0" smtClean="0"/>
              <a:t>职业教育是我国现代教育的重要类型。“校企合作”是职业教育发展的必由之路。企业举办职业教育，由于校企本来就是一家，存在着割舍不断的血肉联系，校企水乳交融，是利益的共同体。因此，校企能够高度融合，实现全方位的资源共享，从而，从根本上解决校企合作不深入的现实问题。温家宝总理在全国职业教育工作会议上的讲话中指出：“要充分发挥企业、行业和社会力量举办职业教育的积极性。”“要鼓励有条件的企业、企业集团或行业组织发展职业教育。”《国务院关于大力发展职业教育的决定》指出：“企业可以联合举办职业院校，也可以与职业院校合作办学。推动公办职业学校与企业合作办学，形成前校后厂（场）、校企合一的办学实体。”《国家中长期教育改革和发展规划纲要</a:t>
            </a:r>
            <a:r>
              <a:rPr lang="en-US" altLang="zh-CN" sz="1600" dirty="0" smtClean="0"/>
              <a:t>(2010-2020</a:t>
            </a:r>
            <a:r>
              <a:rPr lang="zh-CN" altLang="zh-CN" sz="1600" dirty="0" smtClean="0"/>
              <a:t>年</a:t>
            </a:r>
            <a:r>
              <a:rPr lang="en-US" altLang="zh-CN" sz="1600" dirty="0" smtClean="0"/>
              <a:t>)</a:t>
            </a:r>
            <a:r>
              <a:rPr lang="zh-CN" altLang="zh-CN" sz="1600" dirty="0" smtClean="0"/>
              <a:t>》明确指出，要“调动行业企业的积极性。建立健全政府主导、行业指导、企业参与的办学机制，制定促进校企合作办学法规，促进校企合作制度化。”因此，企业举办职业教育是职业教育的发展方向之一，而对企业举办职业教育的运行模式开展研究，对促进企业举办职业教育健康发展，并为其它职业院校提供参考具有重要的意义。</a:t>
            </a:r>
          </a:p>
          <a:p>
            <a:pPr>
              <a:lnSpc>
                <a:spcPct val="150000"/>
              </a:lnSpc>
            </a:pPr>
            <a:endParaRPr kumimoji="0" lang="en-US" altLang="zh-CN" sz="16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1600" dirty="0" smtClean="0">
                <a:solidFill>
                  <a:srgbClr val="1A07A9"/>
                </a:solidFill>
              </a:rPr>
              <a:t>        </a:t>
            </a:r>
            <a:endParaRPr kumimoji="0" lang="en-US" altLang="zh-CN" sz="1600" b="0"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467544" y="1394966"/>
            <a:ext cx="7992888" cy="51860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r>
              <a:rPr kumimoji="0" lang="zh-CN" altLang="en-US"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（一）</a:t>
            </a:r>
            <a:r>
              <a:rPr kumimoji="0" 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课题研究的背景</a:t>
            </a: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zh-CN" altLang="en-US" sz="2000" b="1" dirty="0" smtClean="0"/>
              <a:t>例二：</a:t>
            </a:r>
            <a:r>
              <a:rPr lang="en-US" altLang="zh-CN" sz="2000" b="1" dirty="0" smtClean="0"/>
              <a:t>《</a:t>
            </a:r>
            <a:r>
              <a:rPr lang="zh-CN" altLang="zh-CN" sz="2000" b="1" dirty="0" smtClean="0"/>
              <a:t>高职机电类技能大赛组织管理模式研究</a:t>
            </a:r>
            <a:r>
              <a:rPr lang="en-US" altLang="zh-CN" sz="2000" b="1" dirty="0" smtClean="0"/>
              <a:t>》</a:t>
            </a:r>
          </a:p>
          <a:p>
            <a:pPr>
              <a:lnSpc>
                <a:spcPct val="150000"/>
              </a:lnSpc>
            </a:pPr>
            <a:r>
              <a:rPr lang="en-US" altLang="zh-CN" sz="2000" b="1" dirty="0" smtClean="0"/>
              <a:t>          </a:t>
            </a:r>
            <a:r>
              <a:rPr lang="zh-CN" altLang="zh-CN" sz="2000" dirty="0" smtClean="0"/>
              <a:t>当前的经济形势和国家的政策为职业教育发展提供了千载难逢的机遇，也对职业教育教学模式和办学质量提出了很大挑战。职业技能大赛伴随着这种挑战而产生，近年来，各类型、各级别的大赛层出不穷，尤其是机电类的大赛，更是种类繁多，参与人员多，影响面大，大赛不仅是对学生的技能水平、学校的师资力量、职业教育理念、职业教育模式、人才培养模式的检验，更是对大赛组织与管理能力的检验，研究高职机电类技能大赛的组织管理模式具有较强的现实意义。</a:t>
            </a: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2000" dirty="0" smtClean="0">
                <a:solidFill>
                  <a:srgbClr val="1A07A9"/>
                </a:solidFill>
              </a:rPr>
              <a:t>        </a:t>
            </a:r>
            <a:endParaRPr kumimoji="0" lang="en-US" altLang="zh-CN" sz="2000" b="0"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395288" y="333375"/>
            <a:ext cx="3889375" cy="584200"/>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spcBef>
                <a:spcPct val="50000"/>
              </a:spcBef>
              <a:defRPr/>
            </a:pPr>
            <a:r>
              <a:rPr lang="zh-CN" altLang="en-US" sz="3200" b="1" dirty="0" smtClean="0">
                <a:solidFill>
                  <a:schemeClr val="bg1"/>
                </a:solidFill>
                <a:ea typeface="黑体" pitchFamily="2" charset="-122"/>
              </a:rPr>
              <a:t>何</a:t>
            </a:r>
            <a:r>
              <a:rPr lang="zh-CN" altLang="en-US" sz="3200" b="1" dirty="0">
                <a:solidFill>
                  <a:schemeClr val="bg1"/>
                </a:solidFill>
                <a:ea typeface="黑体" pitchFamily="2" charset="-122"/>
              </a:rPr>
              <a:t>谓科学研究</a:t>
            </a:r>
          </a:p>
        </p:txBody>
      </p:sp>
      <p:sp>
        <p:nvSpPr>
          <p:cNvPr id="6" name="AutoShape 10"/>
          <p:cNvSpPr>
            <a:spLocks noChangeArrowheads="1"/>
          </p:cNvSpPr>
          <p:nvPr/>
        </p:nvSpPr>
        <p:spPr bwMode="auto">
          <a:xfrm>
            <a:off x="827584" y="2204864"/>
            <a:ext cx="2195736" cy="2087563"/>
          </a:xfrm>
          <a:prstGeom prst="rightArrow">
            <a:avLst>
              <a:gd name="adj1" fmla="val 62787"/>
              <a:gd name="adj2" fmla="val 54217"/>
            </a:avLst>
          </a:prstGeom>
          <a:solidFill>
            <a:srgbClr val="CCFFFF">
              <a:alpha val="50195"/>
            </a:srgbClr>
          </a:solidFill>
          <a:ln w="19050" cap="rnd">
            <a:solidFill>
              <a:schemeClr val="bg2"/>
            </a:solidFill>
            <a:prstDash val="sysDot"/>
            <a:miter lim="800000"/>
            <a:headEnd/>
            <a:tailEnd/>
          </a:ln>
        </p:spPr>
        <p:txBody>
          <a:bodyPr wrap="none" anchor="ctr"/>
          <a:lstStyle/>
          <a:p>
            <a:pPr>
              <a:defRPr/>
            </a:pPr>
            <a:r>
              <a:rPr lang="zh-CN" altLang="en-US" sz="3600" b="1" dirty="0" smtClean="0">
                <a:solidFill>
                  <a:srgbClr val="141701"/>
                </a:solidFill>
                <a:latin typeface="+mn-ea"/>
                <a:ea typeface="+mn-ea"/>
                <a:cs typeface="Times New Roman" pitchFamily="18" charset="0"/>
              </a:rPr>
              <a:t>  教育</a:t>
            </a:r>
            <a:endParaRPr lang="en-US" altLang="zh-CN" sz="3600" b="1" dirty="0" smtClean="0">
              <a:solidFill>
                <a:srgbClr val="141701"/>
              </a:solidFill>
              <a:latin typeface="+mn-ea"/>
              <a:ea typeface="+mn-ea"/>
              <a:cs typeface="Times New Roman" pitchFamily="18" charset="0"/>
            </a:endParaRPr>
          </a:p>
          <a:p>
            <a:pPr>
              <a:defRPr/>
            </a:pPr>
            <a:r>
              <a:rPr lang="zh-CN" altLang="en-US" sz="3600" b="1" dirty="0" smtClean="0">
                <a:solidFill>
                  <a:srgbClr val="141701"/>
                </a:solidFill>
                <a:latin typeface="+mn-ea"/>
                <a:ea typeface="+mn-ea"/>
                <a:cs typeface="Times New Roman" pitchFamily="18" charset="0"/>
              </a:rPr>
              <a:t>科学研究</a:t>
            </a:r>
            <a:endParaRPr lang="zh-CN" altLang="en-US" sz="3600" dirty="0">
              <a:latin typeface="+mn-ea"/>
              <a:ea typeface="+mn-ea"/>
            </a:endParaRPr>
          </a:p>
        </p:txBody>
      </p:sp>
      <p:grpSp>
        <p:nvGrpSpPr>
          <p:cNvPr id="2" name="Group 4"/>
          <p:cNvGrpSpPr>
            <a:grpSpLocks/>
          </p:cNvGrpSpPr>
          <p:nvPr/>
        </p:nvGrpSpPr>
        <p:grpSpPr bwMode="auto">
          <a:xfrm>
            <a:off x="3132138" y="1989138"/>
            <a:ext cx="5670550" cy="2232025"/>
            <a:chOff x="0" y="0"/>
            <a:chExt cx="3102" cy="774"/>
          </a:xfrm>
          <a:solidFill>
            <a:srgbClr val="1A07A9"/>
          </a:solidFill>
        </p:grpSpPr>
        <p:sp>
          <p:nvSpPr>
            <p:cNvPr id="9" name="AutoShape 5"/>
            <p:cNvSpPr>
              <a:spLocks noChangeArrowheads="1"/>
            </p:cNvSpPr>
            <p:nvPr/>
          </p:nvSpPr>
          <p:spPr bwMode="auto">
            <a:xfrm>
              <a:off x="30" y="0"/>
              <a:ext cx="3072" cy="774"/>
            </a:xfrm>
            <a:prstGeom prst="roundRect">
              <a:avLst>
                <a:gd name="adj" fmla="val 10889"/>
              </a:avLst>
            </a:prstGeom>
            <a:grpFill/>
            <a:ln w="9525">
              <a:noFill/>
              <a:round/>
              <a:headEnd/>
              <a:tailEnd/>
            </a:ln>
            <a:effectLst/>
          </p:spPr>
          <p:txBody>
            <a:bodyPr wrap="none" anchor="ctr"/>
            <a:lstStyle/>
            <a:p>
              <a:pPr>
                <a:defRPr/>
              </a:pPr>
              <a:endParaRPr lang="zh-CN" altLang="en-US"/>
            </a:p>
          </p:txBody>
        </p:sp>
        <p:sp>
          <p:nvSpPr>
            <p:cNvPr id="24584" name="AutoShape 6"/>
            <p:cNvSpPr>
              <a:spLocks noChangeArrowheads="1"/>
            </p:cNvSpPr>
            <p:nvPr/>
          </p:nvSpPr>
          <p:spPr bwMode="auto">
            <a:xfrm>
              <a:off x="0" y="294"/>
              <a:ext cx="336" cy="240"/>
            </a:xfrm>
            <a:prstGeom prst="rightArrow">
              <a:avLst>
                <a:gd name="adj1" fmla="val 50000"/>
                <a:gd name="adj2" fmla="val 58333"/>
              </a:avLst>
            </a:prstGeom>
            <a:grpFill/>
            <a:ln w="9525">
              <a:noFill/>
              <a:miter lim="800000"/>
              <a:headEnd/>
              <a:tailEnd/>
            </a:ln>
          </p:spPr>
          <p:txBody>
            <a:bodyPr wrap="none" anchor="ctr"/>
            <a:lstStyle/>
            <a:p>
              <a:endParaRPr lang="zh-CN" altLang="en-US"/>
            </a:p>
          </p:txBody>
        </p:sp>
      </p:grpSp>
      <p:sp>
        <p:nvSpPr>
          <p:cNvPr id="11" name="矩形 10"/>
          <p:cNvSpPr/>
          <p:nvPr/>
        </p:nvSpPr>
        <p:spPr>
          <a:xfrm>
            <a:off x="3419475" y="2133600"/>
            <a:ext cx="5184775" cy="1806264"/>
          </a:xfrm>
          <a:prstGeom prst="rect">
            <a:avLst/>
          </a:prstGeom>
        </p:spPr>
        <p:txBody>
          <a:bodyPr>
            <a:spAutoFit/>
          </a:bodyPr>
          <a:lstStyle/>
          <a:p>
            <a:pPr marL="342900" indent="-342900" algn="just">
              <a:lnSpc>
                <a:spcPct val="120000"/>
              </a:lnSpc>
              <a:spcBef>
                <a:spcPct val="50000"/>
              </a:spcBef>
              <a:buFont typeface="Wingdings" pitchFamily="2" charset="2"/>
              <a:buNone/>
              <a:defRPr/>
            </a:pPr>
            <a:r>
              <a:rPr lang="zh-CN" altLang="en-US" dirty="0">
                <a:solidFill>
                  <a:srgbClr val="0000FF"/>
                </a:solidFill>
                <a:latin typeface="+mn-ea"/>
                <a:ea typeface="+mn-ea"/>
                <a:cs typeface="Times New Roman" pitchFamily="18" charset="0"/>
              </a:rPr>
              <a:t>  </a:t>
            </a:r>
            <a:r>
              <a:rPr lang="zh-CN" altLang="en-US" sz="2400" dirty="0">
                <a:solidFill>
                  <a:schemeClr val="bg1"/>
                </a:solidFill>
                <a:latin typeface="+mn-ea"/>
                <a:ea typeface="+mn-ea"/>
                <a:cs typeface="Times New Roman" pitchFamily="18" charset="0"/>
              </a:rPr>
              <a:t>是用教育理论去研究教育现象和教育问题，探索新的未知的教育规律及有效教育途径和方法，以解决新问题、新情况的一种科学实践活动。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251520" y="1473751"/>
            <a:ext cx="8640960" cy="45397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r>
              <a:rPr lang="zh-CN" altLang="en-US" sz="2400" b="1" dirty="0" smtClean="0">
                <a:solidFill>
                  <a:srgbClr val="1A07A9"/>
                </a:solidFill>
                <a:latin typeface="Times New Roman" pitchFamily="18" charset="0"/>
                <a:ea typeface="宋体" pitchFamily="2" charset="-122"/>
                <a:cs typeface="Times New Roman" pitchFamily="18" charset="0"/>
              </a:rPr>
              <a:t>（二）</a:t>
            </a:r>
            <a:r>
              <a:rPr lang="zh-CN" altLang="zh-CN" sz="2400" b="1" dirty="0" smtClean="0">
                <a:solidFill>
                  <a:srgbClr val="1A07A9"/>
                </a:solidFill>
                <a:latin typeface="Times New Roman" pitchFamily="18" charset="0"/>
                <a:ea typeface="宋体" pitchFamily="2" charset="-122"/>
                <a:cs typeface="Times New Roman" pitchFamily="18" charset="0"/>
              </a:rPr>
              <a:t>国内</a:t>
            </a:r>
            <a:r>
              <a:rPr lang="zh-CN" altLang="en-US" sz="2400" b="1" dirty="0" smtClean="0">
                <a:solidFill>
                  <a:srgbClr val="1A07A9"/>
                </a:solidFill>
                <a:latin typeface="Times New Roman" pitchFamily="18" charset="0"/>
                <a:ea typeface="宋体" pitchFamily="2" charset="-122"/>
                <a:cs typeface="Times New Roman" pitchFamily="18" charset="0"/>
              </a:rPr>
              <a:t>外</a:t>
            </a:r>
            <a:r>
              <a:rPr lang="zh-CN" altLang="zh-CN" sz="2400" b="1" dirty="0" smtClean="0">
                <a:solidFill>
                  <a:srgbClr val="1A07A9"/>
                </a:solidFill>
                <a:latin typeface="Times New Roman" pitchFamily="18" charset="0"/>
                <a:ea typeface="宋体" pitchFamily="2" charset="-122"/>
                <a:cs typeface="Times New Roman" pitchFamily="18" charset="0"/>
              </a:rPr>
              <a:t>研究现状</a:t>
            </a:r>
            <a:endParaRPr lang="en-US" altLang="zh-CN" sz="2400" b="1" dirty="0" smtClean="0">
              <a:solidFill>
                <a:srgbClr val="1A07A9"/>
              </a:solidFill>
              <a:latin typeface="Times New Roman" pitchFamily="18" charset="0"/>
              <a:ea typeface="宋体" pitchFamily="2" charset="-122"/>
              <a:cs typeface="Times New Roman" pitchFamily="18" charset="0"/>
            </a:endParaRPr>
          </a:p>
          <a:p>
            <a:r>
              <a:rPr lang="zh-CN" altLang="en-US" sz="2400" dirty="0" smtClean="0">
                <a:solidFill>
                  <a:srgbClr val="1A07A9"/>
                </a:solidFill>
              </a:rPr>
              <a:t>        其实是</a:t>
            </a:r>
            <a:r>
              <a:rPr lang="zh-CN" altLang="zh-CN" sz="2400" dirty="0" smtClean="0">
                <a:solidFill>
                  <a:srgbClr val="1A07A9"/>
                </a:solidFill>
              </a:rPr>
              <a:t>本课题在国内外同一研究领域的现状与趋势分析</a:t>
            </a:r>
            <a:r>
              <a:rPr lang="zh-CN" altLang="en-US" sz="2400" dirty="0" smtClean="0">
                <a:solidFill>
                  <a:srgbClr val="1A07A9"/>
                </a:solidFill>
              </a:rPr>
              <a:t>。</a:t>
            </a:r>
            <a:r>
              <a:rPr lang="en-US" altLang="zh-CN" sz="2400" dirty="0" smtClean="0">
                <a:solidFill>
                  <a:srgbClr val="1A07A9"/>
                </a:solidFill>
              </a:rPr>
              <a:t>      </a:t>
            </a:r>
            <a:r>
              <a:rPr lang="zh-CN" altLang="zh-CN" sz="2400" dirty="0" smtClean="0">
                <a:solidFill>
                  <a:srgbClr val="1A07A9"/>
                </a:solidFill>
              </a:rPr>
              <a:t>这是课题论证中的一个重点。“同一研究领域”不等于“同一课题”，还包括同一研究领域内的不同课题</a:t>
            </a:r>
            <a:r>
              <a:rPr lang="zh-CN" altLang="zh-CN" sz="2400" b="1" dirty="0" smtClean="0">
                <a:solidFill>
                  <a:srgbClr val="1A07A9"/>
                </a:solidFill>
              </a:rPr>
              <a:t>。“现状”</a:t>
            </a:r>
            <a:r>
              <a:rPr lang="zh-CN" altLang="zh-CN" sz="2400" dirty="0" smtClean="0">
                <a:solidFill>
                  <a:srgbClr val="1A07A9"/>
                </a:solidFill>
              </a:rPr>
              <a:t>包括理论和实践两个方面，重在对“现状”的分析、提炼和概括，而不是罗列。聪明地借鉴而不是贬低他人成果，没必要将自己课题和他人课题“对立”起来，也不要“表白”过度。</a:t>
            </a:r>
          </a:p>
          <a:p>
            <a:pPr>
              <a:buFontTx/>
              <a:buNone/>
            </a:pPr>
            <a:r>
              <a:rPr lang="en-US" altLang="zh-CN" sz="2400" b="1" dirty="0" smtClean="0">
                <a:solidFill>
                  <a:srgbClr val="FF00FF"/>
                </a:solidFill>
                <a:ea typeface="隶书" pitchFamily="49" charset="-122"/>
              </a:rPr>
              <a:t>        </a:t>
            </a:r>
            <a:r>
              <a:rPr lang="zh-CN" altLang="en-US" sz="2400" b="1" dirty="0" smtClean="0">
                <a:solidFill>
                  <a:srgbClr val="FF00FF"/>
                </a:solidFill>
                <a:ea typeface="隶书" pitchFamily="49" charset="-122"/>
              </a:rPr>
              <a:t>论述目的：</a:t>
            </a:r>
            <a:r>
              <a:rPr lang="zh-CN" altLang="zh-CN" sz="2400" dirty="0" smtClean="0">
                <a:solidFill>
                  <a:srgbClr val="1A07A9"/>
                </a:solidFill>
              </a:rPr>
              <a:t>一是使评审者了解研究的前期准备工作，即对所要研究问题的来龙去脉，研究的发展情况的全面把握，从而了解申报者的研究基础，二是说明本人拟在他人研究的基础上有哪些创新和发展。</a:t>
            </a:r>
            <a:endParaRPr lang="en-US" altLang="zh-CN" sz="2400" b="1" dirty="0" smtClean="0">
              <a:solidFill>
                <a:srgbClr val="1A07A9"/>
              </a:solidFill>
            </a:endParaRPr>
          </a:p>
          <a:p>
            <a:pPr>
              <a:buFontTx/>
              <a:buNone/>
            </a:pPr>
            <a:r>
              <a:rPr lang="en-US" altLang="zh-CN" sz="2400" b="1" dirty="0" smtClean="0">
                <a:solidFill>
                  <a:srgbClr val="FF00FF"/>
                </a:solidFill>
                <a:ea typeface="隶书" pitchFamily="49" charset="-122"/>
              </a:rPr>
              <a:t>          </a:t>
            </a:r>
            <a:endParaRPr kumimoji="0" lang="en-US" altLang="zh-CN" sz="2000" b="0"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251520" y="1590752"/>
            <a:ext cx="8640960" cy="49705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r>
              <a:rPr kumimoji="0" lang="zh-CN" altLang="en-US"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 </a:t>
            </a:r>
            <a:r>
              <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         </a:t>
            </a:r>
            <a:r>
              <a:rPr kumimoji="0" lang="zh-CN" altLang="en-US"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rPr>
              <a:t>（二）</a:t>
            </a:r>
            <a:r>
              <a:rPr lang="zh-CN" altLang="zh-CN" sz="2400" b="1" dirty="0" smtClean="0">
                <a:solidFill>
                  <a:srgbClr val="1A07A9"/>
                </a:solidFill>
                <a:latin typeface="Times New Roman" pitchFamily="18" charset="0"/>
                <a:ea typeface="宋体" pitchFamily="2" charset="-122"/>
                <a:cs typeface="Times New Roman" pitchFamily="18" charset="0"/>
              </a:rPr>
              <a:t>国内</a:t>
            </a:r>
            <a:r>
              <a:rPr lang="zh-CN" altLang="en-US" sz="2400" b="1" dirty="0" smtClean="0">
                <a:solidFill>
                  <a:srgbClr val="1A07A9"/>
                </a:solidFill>
                <a:latin typeface="Times New Roman" pitchFamily="18" charset="0"/>
                <a:ea typeface="宋体" pitchFamily="2" charset="-122"/>
                <a:cs typeface="Times New Roman" pitchFamily="18" charset="0"/>
              </a:rPr>
              <a:t>外</a:t>
            </a:r>
            <a:r>
              <a:rPr lang="zh-CN" altLang="zh-CN" sz="2400" b="1" dirty="0" smtClean="0">
                <a:solidFill>
                  <a:srgbClr val="1A07A9"/>
                </a:solidFill>
                <a:latin typeface="Times New Roman" pitchFamily="18" charset="0"/>
                <a:ea typeface="宋体" pitchFamily="2" charset="-122"/>
                <a:cs typeface="Times New Roman" pitchFamily="18" charset="0"/>
              </a:rPr>
              <a:t>研究现状</a:t>
            </a:r>
            <a:endParaRPr lang="en-US" altLang="zh-CN" sz="2400" b="1" dirty="0" smtClean="0">
              <a:solidFill>
                <a:srgbClr val="1A07A9"/>
              </a:solidFill>
              <a:latin typeface="Times New Roman" pitchFamily="18" charset="0"/>
              <a:ea typeface="宋体" pitchFamily="2" charset="-122"/>
              <a:cs typeface="Times New Roman" pitchFamily="18" charset="0"/>
            </a:endParaRPr>
          </a:p>
          <a:p>
            <a:pPr>
              <a:buFontTx/>
              <a:buNone/>
            </a:pPr>
            <a:r>
              <a:rPr lang="zh-CN" altLang="en-US" sz="2400" b="1" dirty="0" smtClean="0">
                <a:solidFill>
                  <a:srgbClr val="FF00FF"/>
                </a:solidFill>
                <a:ea typeface="隶书" pitchFamily="49" charset="-122"/>
              </a:rPr>
              <a:t>重点内容：</a:t>
            </a:r>
            <a:r>
              <a:rPr lang="en-US" altLang="zh-CN" sz="2000" b="1" dirty="0" smtClean="0">
                <a:solidFill>
                  <a:srgbClr val="1A07A9"/>
                </a:solidFill>
                <a:latin typeface="宋体" charset="-122"/>
                <a:ea typeface="宋体" charset="-122"/>
              </a:rPr>
              <a:t>1.</a:t>
            </a:r>
            <a:r>
              <a:rPr lang="zh-CN" altLang="en-US" sz="2000" b="1" dirty="0" smtClean="0">
                <a:solidFill>
                  <a:srgbClr val="1A07A9"/>
                </a:solidFill>
                <a:latin typeface="宋体" charset="-122"/>
                <a:ea typeface="宋体" charset="-122"/>
              </a:rPr>
              <a:t>国内外相关课题研究理论的发展变革情况，尤其是国内外有  代表性的理论综述。</a:t>
            </a:r>
            <a:r>
              <a:rPr lang="en-US" altLang="zh-CN" sz="2000" b="1" dirty="0" smtClean="0">
                <a:solidFill>
                  <a:srgbClr val="1A07A9"/>
                </a:solidFill>
                <a:latin typeface="宋体" charset="-122"/>
                <a:ea typeface="宋体" charset="-122"/>
              </a:rPr>
              <a:t>2.</a:t>
            </a:r>
            <a:r>
              <a:rPr lang="zh-CN" altLang="en-US" sz="2000" b="1" dirty="0" smtClean="0">
                <a:solidFill>
                  <a:srgbClr val="1A07A9"/>
                </a:solidFill>
                <a:latin typeface="宋体" charset="-122"/>
                <a:ea typeface="宋体" charset="-122"/>
              </a:rPr>
              <a:t>国内外相关课题研究的特色与特点，突出自己课题的与众不同之处。</a:t>
            </a:r>
          </a:p>
          <a:p>
            <a:r>
              <a:rPr lang="zh-CN" altLang="zh-CN" sz="2400" b="1" dirty="0" smtClean="0">
                <a:solidFill>
                  <a:srgbClr val="FF00FF"/>
                </a:solidFill>
                <a:ea typeface="隶书" pitchFamily="49" charset="-122"/>
              </a:rPr>
              <a:t>详细论述</a:t>
            </a:r>
            <a:r>
              <a:rPr lang="zh-CN" altLang="en-US" sz="2400" b="1" dirty="0" smtClean="0">
                <a:solidFill>
                  <a:srgbClr val="FF00FF"/>
                </a:solidFill>
                <a:ea typeface="隶书" pitchFamily="49" charset="-122"/>
              </a:rPr>
              <a:t>的</a:t>
            </a:r>
            <a:r>
              <a:rPr lang="zh-CN" altLang="zh-CN" sz="2400" b="1" dirty="0" smtClean="0">
                <a:solidFill>
                  <a:srgbClr val="FF00FF"/>
                </a:solidFill>
                <a:ea typeface="隶书" pitchFamily="49" charset="-122"/>
              </a:rPr>
              <a:t>问题：</a:t>
            </a:r>
            <a:r>
              <a:rPr lang="zh-CN" altLang="zh-CN" sz="2000" b="1" dirty="0" smtClean="0">
                <a:solidFill>
                  <a:srgbClr val="1A07A9"/>
                </a:solidFill>
              </a:rPr>
              <a:t>第一，</a:t>
            </a:r>
            <a:r>
              <a:rPr lang="zh-CN" altLang="zh-CN" sz="2000" dirty="0" smtClean="0">
                <a:solidFill>
                  <a:srgbClr val="1A07A9"/>
                </a:solidFill>
              </a:rPr>
              <a:t>这个问题别人是否已经研究过，如果研究过，是哪些人，在什么条件下进行的研究，取得了哪些进展，有什么主要成果，在理论与实践方面有哪些突破，如果此问题没有人研究过，那么是否有人在研究相类似的问题，这些研究对本课题是否有借鉴意义。</a:t>
            </a:r>
          </a:p>
          <a:p>
            <a:r>
              <a:rPr lang="zh-CN" altLang="zh-CN" sz="2000" b="1" dirty="0" smtClean="0">
                <a:solidFill>
                  <a:srgbClr val="1A07A9"/>
                </a:solidFill>
              </a:rPr>
              <a:t>第二，</a:t>
            </a:r>
            <a:r>
              <a:rPr lang="zh-CN" altLang="zh-CN" sz="2000" dirty="0" smtClean="0">
                <a:solidFill>
                  <a:srgbClr val="1A07A9"/>
                </a:solidFill>
              </a:rPr>
              <a:t>已有研究存在什么主要问题或局限性。</a:t>
            </a:r>
          </a:p>
          <a:p>
            <a:r>
              <a:rPr lang="zh-CN" altLang="zh-CN" sz="2000" dirty="0" smtClean="0">
                <a:solidFill>
                  <a:srgbClr val="1A07A9"/>
                </a:solidFill>
              </a:rPr>
              <a:t>第三，本人拟在别人研究的基础上解决什么新问题，力求取得什么突破，也即是本研究的创新之处。</a:t>
            </a:r>
          </a:p>
          <a:p>
            <a:r>
              <a:rPr lang="zh-CN" altLang="zh-CN" sz="2000" b="1" dirty="0" smtClean="0">
                <a:solidFill>
                  <a:srgbClr val="1A07A9"/>
                </a:solidFill>
              </a:rPr>
              <a:t>总之，</a:t>
            </a:r>
            <a:r>
              <a:rPr lang="zh-CN" altLang="zh-CN" sz="2000" dirty="0" smtClean="0">
                <a:solidFill>
                  <a:srgbClr val="1A07A9"/>
                </a:solidFill>
              </a:rPr>
              <a:t>要在这里说明自己与他人研究的不同之处，使评审者了解该课题研究不是对同类研究的简单重复，而是在一个新的起点上进行的一项有价值的研究。这样做，也是从另一个角度再次说明研究的必要性。</a:t>
            </a:r>
          </a:p>
          <a:p>
            <a:pPr>
              <a:buFontTx/>
              <a:buNone/>
            </a:pPr>
            <a:endParaRPr lang="zh-CN" altLang="en-US" sz="2400" b="1" dirty="0" smtClean="0">
              <a:solidFill>
                <a:srgbClr val="1A07A9"/>
              </a:solidFill>
              <a:latin typeface="宋体" charset="-122"/>
              <a:ea typeface="宋体" charset="-122"/>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251520" y="1464459"/>
            <a:ext cx="8136904" cy="34317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55600" fontAlgn="base">
              <a:lnSpc>
                <a:spcPts val="3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（二）</a:t>
            </a:r>
            <a:r>
              <a:rPr lang="zh-CN" altLang="zh-CN" sz="2400" b="1" dirty="0" smtClean="0">
                <a:solidFill>
                  <a:srgbClr val="1A07A9"/>
                </a:solidFill>
                <a:latin typeface="Times New Roman" pitchFamily="18" charset="0"/>
                <a:ea typeface="宋体" pitchFamily="2" charset="-122"/>
                <a:cs typeface="Times New Roman" pitchFamily="18" charset="0"/>
              </a:rPr>
              <a:t>国内</a:t>
            </a:r>
            <a:r>
              <a:rPr lang="zh-CN" altLang="en-US" sz="2400" b="1" dirty="0" smtClean="0">
                <a:solidFill>
                  <a:srgbClr val="1A07A9"/>
                </a:solidFill>
                <a:latin typeface="Times New Roman" pitchFamily="18" charset="0"/>
                <a:ea typeface="宋体" pitchFamily="2" charset="-122"/>
                <a:cs typeface="Times New Roman" pitchFamily="18" charset="0"/>
              </a:rPr>
              <a:t>外</a:t>
            </a:r>
            <a:r>
              <a:rPr lang="zh-CN" altLang="zh-CN" sz="2400" b="1" dirty="0" smtClean="0">
                <a:solidFill>
                  <a:srgbClr val="1A07A9"/>
                </a:solidFill>
                <a:latin typeface="Times New Roman" pitchFamily="18" charset="0"/>
                <a:ea typeface="宋体" pitchFamily="2" charset="-122"/>
                <a:cs typeface="Times New Roman" pitchFamily="18" charset="0"/>
              </a:rPr>
              <a:t>研究现状</a:t>
            </a:r>
            <a:endParaRPr lang="en-US" altLang="zh-CN" sz="2400" b="1" dirty="0" smtClean="0">
              <a:solidFill>
                <a:srgbClr val="FF0000"/>
              </a:solidFill>
            </a:endParaRPr>
          </a:p>
          <a:p>
            <a:r>
              <a:rPr lang="en-US" altLang="zh-CN" sz="2000" dirty="0" smtClean="0"/>
              <a:t>         </a:t>
            </a:r>
            <a:r>
              <a:rPr lang="zh-CN" altLang="en-US" sz="2400" b="1" dirty="0" smtClean="0">
                <a:solidFill>
                  <a:srgbClr val="FF00FF"/>
                </a:solidFill>
                <a:ea typeface="隶书" pitchFamily="49" charset="-122"/>
              </a:rPr>
              <a:t>完成方法：</a:t>
            </a:r>
            <a:r>
              <a:rPr lang="zh-CN" altLang="zh-CN" sz="2400" b="1" dirty="0" smtClean="0">
                <a:solidFill>
                  <a:srgbClr val="1A07A9"/>
                </a:solidFill>
              </a:rPr>
              <a:t>阐述这部分内容必须采用文献资料研究的方法，通过查阅资料、搜索发现国内外近似或界于同一课题研究的现状与趋势</a:t>
            </a:r>
            <a:r>
              <a:rPr lang="zh-CN" altLang="en-US" sz="2400" b="1" dirty="0" smtClean="0">
                <a:solidFill>
                  <a:srgbClr val="1A07A9"/>
                </a:solidFill>
              </a:rPr>
              <a:t>。</a:t>
            </a:r>
            <a:endParaRPr lang="en-US" altLang="zh-CN" sz="2400" b="1" dirty="0" smtClean="0">
              <a:solidFill>
                <a:srgbClr val="1A07A9"/>
              </a:solidFill>
            </a:endParaRPr>
          </a:p>
          <a:p>
            <a:r>
              <a:rPr lang="zh-CN" altLang="en-US" sz="2400" b="1" dirty="0" smtClean="0">
                <a:solidFill>
                  <a:srgbClr val="FF00FF"/>
                </a:solidFill>
                <a:ea typeface="隶书" pitchFamily="49" charset="-122"/>
              </a:rPr>
              <a:t>       </a:t>
            </a:r>
            <a:endParaRPr lang="en-US" altLang="zh-CN" sz="2400" b="1" dirty="0" smtClean="0">
              <a:solidFill>
                <a:srgbClr val="FF00FF"/>
              </a:solidFill>
              <a:ea typeface="隶书" pitchFamily="49" charset="-122"/>
            </a:endParaRPr>
          </a:p>
          <a:p>
            <a:r>
              <a:rPr lang="zh-CN" altLang="en-US" sz="2400" b="1" dirty="0" smtClean="0">
                <a:solidFill>
                  <a:srgbClr val="FF00FF"/>
                </a:solidFill>
                <a:ea typeface="隶书" pitchFamily="49" charset="-122"/>
              </a:rPr>
              <a:t>      注意：</a:t>
            </a:r>
            <a:r>
              <a:rPr lang="en-US" altLang="zh-CN" sz="2400" b="1" dirty="0" smtClean="0">
                <a:solidFill>
                  <a:srgbClr val="FF00FF"/>
                </a:solidFill>
                <a:ea typeface="隶书" pitchFamily="49" charset="-122"/>
              </a:rPr>
              <a:t>1.</a:t>
            </a:r>
            <a:r>
              <a:rPr lang="zh-CN" altLang="en-US" sz="2400" b="1" dirty="0" smtClean="0">
                <a:solidFill>
                  <a:srgbClr val="FF00FF"/>
                </a:solidFill>
                <a:ea typeface="隶书" pitchFamily="49" charset="-122"/>
              </a:rPr>
              <a:t>层次清晰         </a:t>
            </a:r>
            <a:r>
              <a:rPr lang="en-US" altLang="zh-CN" sz="2400" b="1" dirty="0" smtClean="0">
                <a:solidFill>
                  <a:srgbClr val="FF00FF"/>
                </a:solidFill>
                <a:ea typeface="隶书" pitchFamily="49" charset="-122"/>
              </a:rPr>
              <a:t>2.</a:t>
            </a:r>
            <a:r>
              <a:rPr lang="zh-CN" altLang="en-US" sz="2400" b="1" dirty="0" smtClean="0">
                <a:solidFill>
                  <a:srgbClr val="FF00FF"/>
                </a:solidFill>
                <a:ea typeface="隶书" pitchFamily="49" charset="-122"/>
              </a:rPr>
              <a:t>把握全面          </a:t>
            </a:r>
            <a:r>
              <a:rPr lang="en-US" altLang="zh-CN" sz="2400" b="1" dirty="0" smtClean="0">
                <a:solidFill>
                  <a:srgbClr val="FF00FF"/>
                </a:solidFill>
                <a:ea typeface="隶书" pitchFamily="49" charset="-122"/>
              </a:rPr>
              <a:t>3.</a:t>
            </a:r>
            <a:r>
              <a:rPr lang="zh-CN" altLang="en-US" sz="2400" b="1" dirty="0" smtClean="0">
                <a:solidFill>
                  <a:srgbClr val="FF00FF"/>
                </a:solidFill>
                <a:ea typeface="隶书" pitchFamily="49" charset="-122"/>
              </a:rPr>
              <a:t>表述具体</a:t>
            </a:r>
            <a:endParaRPr lang="en-US" altLang="zh-CN" sz="2400" b="1" dirty="0" smtClean="0">
              <a:solidFill>
                <a:srgbClr val="FF00FF"/>
              </a:solidFill>
              <a:ea typeface="隶书" pitchFamily="49" charset="-122"/>
            </a:endParaRPr>
          </a:p>
          <a:p>
            <a:r>
              <a:rPr lang="en-US" altLang="zh-CN" sz="2400" b="1" dirty="0" smtClean="0">
                <a:solidFill>
                  <a:srgbClr val="FF00FF"/>
                </a:solidFill>
                <a:ea typeface="隶书" pitchFamily="49" charset="-122"/>
              </a:rPr>
              <a:t>                    4.</a:t>
            </a:r>
            <a:r>
              <a:rPr lang="zh-CN" altLang="en-US" sz="2400" b="1" dirty="0" smtClean="0">
                <a:solidFill>
                  <a:srgbClr val="FF00FF"/>
                </a:solidFill>
                <a:ea typeface="隶书" pitchFamily="49" charset="-122"/>
              </a:rPr>
              <a:t>评价客观准确</a:t>
            </a:r>
            <a:r>
              <a:rPr lang="en-US" altLang="zh-CN" sz="2400" b="1" dirty="0" smtClean="0">
                <a:solidFill>
                  <a:srgbClr val="FF00FF"/>
                </a:solidFill>
                <a:ea typeface="隶书" pitchFamily="49" charset="-122"/>
              </a:rPr>
              <a:t>5.</a:t>
            </a:r>
            <a:r>
              <a:rPr lang="zh-CN" altLang="en-US" sz="2400" b="1" dirty="0" smtClean="0">
                <a:solidFill>
                  <a:srgbClr val="FF00FF"/>
                </a:solidFill>
                <a:ea typeface="隶书" pitchFamily="49" charset="-122"/>
              </a:rPr>
              <a:t>突出问题意识 </a:t>
            </a:r>
            <a:r>
              <a:rPr lang="en-US" altLang="zh-CN" sz="2400" b="1" dirty="0" smtClean="0">
                <a:solidFill>
                  <a:srgbClr val="FF00FF"/>
                </a:solidFill>
                <a:ea typeface="隶书" pitchFamily="49" charset="-122"/>
              </a:rPr>
              <a:t>6.</a:t>
            </a:r>
            <a:r>
              <a:rPr lang="zh-CN" altLang="en-US" sz="2400" b="1" dirty="0" smtClean="0">
                <a:solidFill>
                  <a:srgbClr val="FF00FF"/>
                </a:solidFill>
                <a:ea typeface="隶书" pitchFamily="49" charset="-122"/>
              </a:rPr>
              <a:t>简明扼要</a:t>
            </a:r>
            <a:endParaRPr lang="en-US" altLang="zh-CN" sz="2400" b="1" dirty="0" smtClean="0">
              <a:solidFill>
                <a:srgbClr val="1A07A9"/>
              </a:solidFill>
            </a:endParaRPr>
          </a:p>
          <a:p>
            <a:endParaRPr lang="zh-CN" altLang="zh-CN" sz="2400" dirty="0" smtClean="0">
              <a:solidFill>
                <a:srgbClr val="1A07A9"/>
              </a:solidFill>
            </a:endParaRPr>
          </a:p>
          <a:p>
            <a:endParaRPr lang="zh-CN" altLang="zh-CN" sz="2400" dirty="0"/>
          </a:p>
        </p:txBody>
      </p:sp>
      <p:sp>
        <p:nvSpPr>
          <p:cNvPr id="4" name="动作按钮: 文档 3">
            <a:hlinkClick r:id="rId2" action="ppaction://hlinkfile" highlightClick="1"/>
          </p:cNvPr>
          <p:cNvSpPr/>
          <p:nvPr/>
        </p:nvSpPr>
        <p:spPr>
          <a:xfrm>
            <a:off x="395536" y="6309320"/>
            <a:ext cx="936104" cy="36004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动作按钮: 文档 6">
            <a:hlinkClick r:id="rId3" action="ppaction://hlinkfile" highlightClick="1"/>
          </p:cNvPr>
          <p:cNvSpPr/>
          <p:nvPr/>
        </p:nvSpPr>
        <p:spPr>
          <a:xfrm>
            <a:off x="7164288" y="6381328"/>
            <a:ext cx="432048" cy="288032"/>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179512" y="2024567"/>
            <a:ext cx="8712968" cy="38625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r>
              <a:rPr lang="zh-CN" altLang="en-US" sz="2400" b="1" dirty="0" smtClean="0">
                <a:solidFill>
                  <a:srgbClr val="1A07A9"/>
                </a:solidFill>
                <a:latin typeface="Times New Roman" pitchFamily="18" charset="0"/>
                <a:ea typeface="宋体" pitchFamily="2" charset="-122"/>
                <a:cs typeface="Times New Roman" pitchFamily="18" charset="0"/>
              </a:rPr>
              <a:t>（三）本项目</a:t>
            </a:r>
            <a:r>
              <a:rPr lang="zh-CN" altLang="zh-CN" sz="2400" b="1" dirty="0" smtClean="0">
                <a:solidFill>
                  <a:srgbClr val="1A07A9"/>
                </a:solidFill>
                <a:latin typeface="Times New Roman" pitchFamily="18" charset="0"/>
                <a:ea typeface="宋体" pitchFamily="2" charset="-122"/>
                <a:cs typeface="Times New Roman" pitchFamily="18" charset="0"/>
              </a:rPr>
              <a:t>研究意义</a:t>
            </a:r>
            <a:endParaRPr lang="en-US" altLang="zh-CN" sz="2400" b="1" dirty="0" smtClean="0">
              <a:solidFill>
                <a:srgbClr val="1A07A9"/>
              </a:solidFill>
              <a:latin typeface="Times New Roman" pitchFamily="18" charset="0"/>
              <a:ea typeface="宋体" pitchFamily="2" charset="-122"/>
              <a:cs typeface="Times New Roman" pitchFamily="18" charset="0"/>
            </a:endParaRPr>
          </a:p>
          <a:p>
            <a:pPr>
              <a:buFontTx/>
              <a:buNone/>
            </a:pPr>
            <a:r>
              <a:rPr lang="en-US" altLang="zh-CN" sz="2000" b="1" dirty="0" smtClean="0">
                <a:solidFill>
                  <a:schemeClr val="accent2"/>
                </a:solidFill>
                <a:latin typeface="宋体" charset="-122"/>
                <a:ea typeface="宋体" charset="-122"/>
              </a:rPr>
              <a:t> </a:t>
            </a:r>
            <a:r>
              <a:rPr lang="zh-CN" altLang="en-US" sz="2000" b="1" dirty="0" smtClean="0">
                <a:solidFill>
                  <a:srgbClr val="F915DE"/>
                </a:solidFill>
                <a:latin typeface="宋体" charset="-122"/>
                <a:ea typeface="宋体" charset="-122"/>
              </a:rPr>
              <a:t>要求：</a:t>
            </a:r>
            <a:r>
              <a:rPr lang="en-US" altLang="zh-CN" sz="2400" b="1" dirty="0" smtClean="0">
                <a:solidFill>
                  <a:srgbClr val="1A07A9"/>
                </a:solidFill>
                <a:latin typeface="宋体" charset="-122"/>
                <a:ea typeface="宋体" charset="-122"/>
              </a:rPr>
              <a:t>1.</a:t>
            </a:r>
            <a:r>
              <a:rPr lang="zh-CN" altLang="en-US" sz="2400" b="1" dirty="0" smtClean="0">
                <a:solidFill>
                  <a:srgbClr val="1A07A9"/>
                </a:solidFill>
                <a:latin typeface="宋体" charset="-122"/>
                <a:ea typeface="宋体" charset="-122"/>
              </a:rPr>
              <a:t>从现实需要方面去论述； </a:t>
            </a:r>
          </a:p>
          <a:p>
            <a:pPr>
              <a:buFontTx/>
              <a:buNone/>
            </a:pPr>
            <a:r>
              <a:rPr lang="en-US" altLang="zh-CN" sz="2400" b="1" dirty="0" smtClean="0">
                <a:solidFill>
                  <a:srgbClr val="1A07A9"/>
                </a:solidFill>
                <a:latin typeface="宋体" charset="-122"/>
                <a:ea typeface="宋体" charset="-122"/>
              </a:rPr>
              <a:t>       2.</a:t>
            </a:r>
            <a:r>
              <a:rPr lang="zh-CN" altLang="en-US" sz="2400" b="1" dirty="0" smtClean="0">
                <a:solidFill>
                  <a:srgbClr val="1A07A9"/>
                </a:solidFill>
                <a:latin typeface="宋体" charset="-122"/>
                <a:ea typeface="宋体" charset="-122"/>
              </a:rPr>
              <a:t>从理论和学术价值去论述 ；</a:t>
            </a:r>
          </a:p>
          <a:p>
            <a:pPr>
              <a:buFontTx/>
              <a:buNone/>
            </a:pPr>
            <a:r>
              <a:rPr lang="en-US" altLang="zh-CN" sz="2400" b="1" dirty="0" smtClean="0">
                <a:solidFill>
                  <a:srgbClr val="1A07A9"/>
                </a:solidFill>
                <a:latin typeface="宋体" charset="-122"/>
                <a:ea typeface="宋体" charset="-122"/>
              </a:rPr>
              <a:t>       3.</a:t>
            </a:r>
            <a:r>
              <a:rPr lang="zh-CN" altLang="en-US" sz="2400" b="1" dirty="0" smtClean="0">
                <a:solidFill>
                  <a:srgbClr val="1A07A9"/>
                </a:solidFill>
                <a:latin typeface="宋体" charset="-122"/>
                <a:ea typeface="宋体" charset="-122"/>
              </a:rPr>
              <a:t>表述等式，如用“通过</a:t>
            </a:r>
            <a:r>
              <a:rPr lang="en-US" altLang="zh-CN" sz="2400" b="1" dirty="0" smtClean="0">
                <a:solidFill>
                  <a:srgbClr val="1A07A9"/>
                </a:solidFill>
                <a:latin typeface="宋体" charset="-122"/>
                <a:ea typeface="宋体" charset="-122"/>
              </a:rPr>
              <a:t>×××</a:t>
            </a:r>
            <a:r>
              <a:rPr lang="zh-CN" altLang="en-US" sz="2400" b="1" dirty="0" smtClean="0">
                <a:solidFill>
                  <a:srgbClr val="1A07A9"/>
                </a:solidFill>
                <a:latin typeface="宋体" charset="-122"/>
                <a:ea typeface="宋体" charset="-122"/>
              </a:rPr>
              <a:t>（何种有效手段，或实验步骤，或具体工作方法等）能够（或可以）达到</a:t>
            </a:r>
            <a:r>
              <a:rPr lang="en-US" altLang="zh-CN" sz="2400" b="1" dirty="0" smtClean="0">
                <a:solidFill>
                  <a:srgbClr val="1A07A9"/>
                </a:solidFill>
                <a:latin typeface="宋体" charset="-122"/>
                <a:ea typeface="宋体" charset="-122"/>
              </a:rPr>
              <a:t>×××</a:t>
            </a:r>
            <a:r>
              <a:rPr lang="zh-CN" altLang="en-US" sz="2400" b="1" dirty="0" smtClean="0">
                <a:solidFill>
                  <a:srgbClr val="1A07A9"/>
                </a:solidFill>
                <a:latin typeface="宋体" charset="-122"/>
                <a:ea typeface="宋体" charset="-122"/>
              </a:rPr>
              <a:t>（怎样的结果、或效果、或成效等）”的句式</a:t>
            </a:r>
            <a:endParaRPr lang="en-US" altLang="zh-CN" sz="2400" b="1" dirty="0" smtClean="0">
              <a:solidFill>
                <a:srgbClr val="1A07A9"/>
              </a:solidFill>
              <a:latin typeface="宋体" charset="-122"/>
              <a:ea typeface="宋体" charset="-122"/>
            </a:endParaRPr>
          </a:p>
          <a:p>
            <a:pPr>
              <a:buFontTx/>
              <a:buNone/>
            </a:pPr>
            <a:r>
              <a:rPr lang="en-US" altLang="zh-CN" sz="2000" b="1" dirty="0" smtClean="0">
                <a:solidFill>
                  <a:srgbClr val="1A07A9"/>
                </a:solidFill>
                <a:latin typeface="宋体" charset="-122"/>
                <a:ea typeface="宋体" charset="-122"/>
              </a:rPr>
              <a:t>      </a:t>
            </a:r>
            <a:r>
              <a:rPr lang="zh-CN" altLang="zh-CN" sz="2000" dirty="0" smtClean="0"/>
              <a:t>要从理论与实践两个方面说明研究的现实意义。我们教师大多进行的是教育应用研究，虽然不以解决理论问题、进行理论创新为主要内容，但有时，以解决实际问题为主的应用研究本身对理论的发展也可能产生一定的作用，因此，最好能概括说明，研究可对理论的发展或丰富某种理论具有什么样的积极作用</a:t>
            </a:r>
            <a:r>
              <a:rPr lang="zh-CN" altLang="en-US" sz="2000" dirty="0" smtClean="0"/>
              <a:t>。所以</a:t>
            </a:r>
            <a:r>
              <a:rPr lang="zh-CN" altLang="zh-CN" sz="2000" dirty="0" smtClean="0"/>
              <a:t>，应该主要从实践意义上说明研究的必要性和紧迫性。</a:t>
            </a:r>
            <a:endParaRPr lang="zh-CN" altLang="en-US" sz="2000" b="1" dirty="0" smtClean="0">
              <a:solidFill>
                <a:srgbClr val="FF00FF"/>
              </a:solidFill>
              <a:ea typeface="隶书" pitchFamily="49" charset="-122"/>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23528" y="1867183"/>
            <a:ext cx="7632848"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55600" fontAlgn="base">
              <a:lnSpc>
                <a:spcPts val="3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（三）本项目</a:t>
            </a:r>
            <a:r>
              <a:rPr lang="zh-CN" altLang="zh-CN" sz="2400" b="1" dirty="0" smtClean="0">
                <a:solidFill>
                  <a:srgbClr val="1A07A9"/>
                </a:solidFill>
                <a:latin typeface="Times New Roman" pitchFamily="18" charset="0"/>
                <a:ea typeface="宋体" pitchFamily="2" charset="-122"/>
                <a:cs typeface="Times New Roman" pitchFamily="18" charset="0"/>
              </a:rPr>
              <a:t>研究意义</a:t>
            </a:r>
            <a:r>
              <a:rPr lang="zh-CN" altLang="en-US" sz="2400" b="1" dirty="0" smtClean="0">
                <a:solidFill>
                  <a:srgbClr val="1A07A9"/>
                </a:solidFill>
                <a:latin typeface="Times New Roman" pitchFamily="18" charset="0"/>
                <a:ea typeface="宋体" pitchFamily="2" charset="-122"/>
                <a:cs typeface="Times New Roman" pitchFamily="18" charset="0"/>
              </a:rPr>
              <a:t>：</a:t>
            </a:r>
            <a:r>
              <a:rPr lang="zh-CN" altLang="zh-CN" sz="2400" dirty="0" smtClean="0"/>
              <a:t>实践意义，指向操作层面，即通过课题研究对学校、教师、学生的可持续发展有什么促进，在具体的教育教学实践中有哪些好处。它的阐述同理论假说（也有的课题研究方案直接写为理论假说），通过假设关系的复句，勾勒通过研究可能会或一定会产生的实践效果。</a:t>
            </a:r>
          </a:p>
          <a:p>
            <a:endParaRPr lang="zh-CN" altLang="zh-CN" sz="2400" dirty="0" smtClean="0">
              <a:solidFill>
                <a:srgbClr val="FF0000"/>
              </a:solidFill>
            </a:endParaRPr>
          </a:p>
          <a:p>
            <a:pPr>
              <a:lnSpc>
                <a:spcPct val="150000"/>
              </a:lnSpc>
            </a:pPr>
            <a:r>
              <a:rPr lang="en-US" altLang="zh-CN" sz="2000" dirty="0" smtClean="0"/>
              <a:t>         </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23528" y="1612056"/>
            <a:ext cx="8352928" cy="43242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55600" fontAlgn="base">
              <a:lnSpc>
                <a:spcPts val="3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（三）本项目</a:t>
            </a:r>
            <a:r>
              <a:rPr lang="zh-CN" altLang="zh-CN" sz="2400" b="1" dirty="0" smtClean="0">
                <a:solidFill>
                  <a:srgbClr val="1A07A9"/>
                </a:solidFill>
                <a:latin typeface="Times New Roman" pitchFamily="18" charset="0"/>
                <a:ea typeface="宋体" pitchFamily="2" charset="-122"/>
                <a:cs typeface="Times New Roman" pitchFamily="18" charset="0"/>
              </a:rPr>
              <a:t>研究意义</a:t>
            </a:r>
            <a:r>
              <a:rPr lang="zh-CN" altLang="en-US" sz="2400" b="1" dirty="0" smtClean="0">
                <a:solidFill>
                  <a:srgbClr val="1A07A9"/>
                </a:solidFill>
                <a:latin typeface="Times New Roman" pitchFamily="18" charset="0"/>
                <a:ea typeface="宋体" pitchFamily="2" charset="-122"/>
                <a:cs typeface="Times New Roman" pitchFamily="18" charset="0"/>
              </a:rPr>
              <a:t>：</a:t>
            </a:r>
            <a:endParaRPr lang="en-US" altLang="zh-CN" sz="2400" b="1" dirty="0" smtClean="0">
              <a:solidFill>
                <a:srgbClr val="1A07A9"/>
              </a:solidFill>
              <a:latin typeface="Times New Roman" pitchFamily="18" charset="0"/>
              <a:ea typeface="宋体" pitchFamily="2" charset="-122"/>
              <a:cs typeface="Times New Roman" pitchFamily="18" charset="0"/>
            </a:endParaRPr>
          </a:p>
          <a:p>
            <a:r>
              <a:rPr lang="zh-CN" altLang="en-US" sz="2000" b="1" dirty="0" smtClean="0"/>
              <a:t>例一：</a:t>
            </a:r>
            <a:r>
              <a:rPr lang="en-US" altLang="zh-CN" sz="2000" b="1" dirty="0" smtClean="0"/>
              <a:t>《</a:t>
            </a:r>
            <a:r>
              <a:rPr lang="zh-CN" altLang="zh-CN" sz="2000" b="1" dirty="0" smtClean="0"/>
              <a:t>企业举办职业教育的实证研究</a:t>
            </a:r>
            <a:r>
              <a:rPr lang="en-US" altLang="zh-CN" sz="2000" b="1" dirty="0" smtClean="0"/>
              <a:t>》</a:t>
            </a:r>
            <a:r>
              <a:rPr lang="zh-CN" altLang="zh-CN" sz="2000" b="1" dirty="0" smtClean="0"/>
              <a:t>研究意义</a:t>
            </a:r>
            <a:endParaRPr lang="zh-CN" altLang="zh-CN" sz="2000" dirty="0" smtClean="0"/>
          </a:p>
          <a:p>
            <a:r>
              <a:rPr lang="zh-CN" altLang="zh-CN" sz="2000" dirty="0" smtClean="0"/>
              <a:t>企业举办职业教育是我国职业教育的重要组成部分，具有鲜明的职业教育特色。研究企业举办职业教育的规律和特点，对充分利用企业教育资源，合理建立校企管理机制，促进职业教育校企合作改革，提高企业办学人才培养水平，推广企业办学经验等，都有着十分重要的意义。</a:t>
            </a:r>
          </a:p>
          <a:p>
            <a:r>
              <a:rPr lang="en-US" altLang="zh-CN" sz="2000" dirty="0" smtClean="0"/>
              <a:t>1. </a:t>
            </a:r>
            <a:r>
              <a:rPr lang="zh-CN" altLang="zh-CN" sz="2000" b="1" dirty="0" smtClean="0">
                <a:solidFill>
                  <a:srgbClr val="FF0000"/>
                </a:solidFill>
              </a:rPr>
              <a:t>通过本项目的研究，能够</a:t>
            </a:r>
            <a:r>
              <a:rPr lang="zh-CN" altLang="zh-CN" sz="2000" dirty="0" smtClean="0"/>
              <a:t>对山东华宇职业技术学院总结多年的办学经验教训，</a:t>
            </a:r>
            <a:r>
              <a:rPr lang="zh-CN" altLang="zh-CN" sz="2000" b="1" dirty="0" smtClean="0">
                <a:solidFill>
                  <a:srgbClr val="FF0000"/>
                </a:solidFill>
              </a:rPr>
              <a:t>提高</a:t>
            </a:r>
            <a:r>
              <a:rPr lang="zh-CN" altLang="zh-CN" sz="2000" dirty="0" smtClean="0"/>
              <a:t>办学水平，</a:t>
            </a:r>
            <a:r>
              <a:rPr lang="zh-CN" altLang="zh-CN" sz="2000" b="1" dirty="0" smtClean="0">
                <a:solidFill>
                  <a:srgbClr val="FF0000"/>
                </a:solidFill>
              </a:rPr>
              <a:t>促进</a:t>
            </a:r>
            <a:r>
              <a:rPr lang="zh-CN" altLang="zh-CN" sz="2000" dirty="0" smtClean="0"/>
              <a:t>学院健康发展。</a:t>
            </a:r>
          </a:p>
          <a:p>
            <a:r>
              <a:rPr lang="en-US" altLang="zh-CN" sz="2000" dirty="0" smtClean="0"/>
              <a:t>2.</a:t>
            </a:r>
            <a:r>
              <a:rPr lang="zh-CN" altLang="zh-CN" sz="2000" b="1" dirty="0" smtClean="0">
                <a:solidFill>
                  <a:srgbClr val="FF0000"/>
                </a:solidFill>
              </a:rPr>
              <a:t>通过本项目的研究，为</a:t>
            </a:r>
            <a:r>
              <a:rPr lang="zh-CN" altLang="zh-CN" sz="2000" dirty="0" smtClean="0"/>
              <a:t>企业举办职业教育</a:t>
            </a:r>
            <a:r>
              <a:rPr lang="zh-CN" altLang="zh-CN" sz="2000" b="1" dirty="0" smtClean="0">
                <a:solidFill>
                  <a:srgbClr val="FF0000"/>
                </a:solidFill>
              </a:rPr>
              <a:t>提供</a:t>
            </a:r>
            <a:r>
              <a:rPr lang="zh-CN" altLang="zh-CN" sz="2000" dirty="0" smtClean="0"/>
              <a:t>一套更科学的运行模式，以便最大限度的发挥企业办学的优势，</a:t>
            </a:r>
            <a:r>
              <a:rPr lang="zh-CN" altLang="zh-CN" sz="2000" b="1" dirty="0" smtClean="0">
                <a:solidFill>
                  <a:srgbClr val="FF0000"/>
                </a:solidFill>
              </a:rPr>
              <a:t>促进</a:t>
            </a:r>
            <a:r>
              <a:rPr lang="zh-CN" altLang="zh-CN" sz="2000" dirty="0" smtClean="0"/>
              <a:t>企业举办职业院校更好地发展。</a:t>
            </a:r>
          </a:p>
          <a:p>
            <a:r>
              <a:rPr lang="en-US" altLang="zh-CN" sz="2000" dirty="0" smtClean="0"/>
              <a:t>3.</a:t>
            </a:r>
            <a:r>
              <a:rPr lang="zh-CN" altLang="zh-CN" sz="2000" b="1" dirty="0" smtClean="0">
                <a:solidFill>
                  <a:srgbClr val="FF0000"/>
                </a:solidFill>
              </a:rPr>
              <a:t>通过本项目的研究，探索</a:t>
            </a:r>
            <a:r>
              <a:rPr lang="zh-CN" altLang="zh-CN" sz="2000" dirty="0" smtClean="0"/>
              <a:t>校企合作的新内容、新形式，</a:t>
            </a:r>
            <a:r>
              <a:rPr lang="zh-CN" altLang="zh-CN" sz="2000" dirty="0" smtClean="0">
                <a:solidFill>
                  <a:srgbClr val="FF0000"/>
                </a:solidFill>
              </a:rPr>
              <a:t>为</a:t>
            </a:r>
            <a:r>
              <a:rPr lang="zh-CN" altLang="zh-CN" sz="2000" dirty="0" smtClean="0"/>
              <a:t>其它职业院校开展校企合作</a:t>
            </a:r>
            <a:r>
              <a:rPr lang="zh-CN" altLang="zh-CN" sz="2000" b="1" dirty="0" smtClean="0">
                <a:solidFill>
                  <a:srgbClr val="FF0000"/>
                </a:solidFill>
              </a:rPr>
              <a:t>提供</a:t>
            </a:r>
            <a:r>
              <a:rPr lang="zh-CN" altLang="zh-CN" sz="2000" dirty="0" smtClean="0"/>
              <a:t>新的参考模式。</a:t>
            </a:r>
            <a:endParaRPr lang="zh-CN" altLang="zh-CN" sz="2000" dirty="0" smtClean="0">
              <a:solidFill>
                <a:srgbClr val="FF0000"/>
              </a:solidFill>
            </a:endParaRPr>
          </a:p>
          <a:p>
            <a:pPr>
              <a:lnSpc>
                <a:spcPct val="150000"/>
              </a:lnSpc>
            </a:pPr>
            <a:r>
              <a:rPr lang="en-US" altLang="zh-CN" sz="2000" dirty="0" smtClean="0"/>
              <a:t>         </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179512" y="1045042"/>
            <a:ext cx="8964488" cy="61760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55600" fontAlgn="base">
              <a:lnSpc>
                <a:spcPts val="3000"/>
              </a:lnSpc>
              <a:spcBef>
                <a:spcPct val="0"/>
              </a:spcBef>
              <a:spcAft>
                <a:spcPct val="0"/>
              </a:spcAft>
            </a:pPr>
            <a:r>
              <a:rPr lang="zh-CN" altLang="en-US" sz="2000" b="1" dirty="0" smtClean="0">
                <a:solidFill>
                  <a:srgbClr val="1A07A9"/>
                </a:solidFill>
                <a:latin typeface="Times New Roman" pitchFamily="18" charset="0"/>
                <a:ea typeface="宋体" pitchFamily="2" charset="-122"/>
                <a:cs typeface="Times New Roman" pitchFamily="18" charset="0"/>
              </a:rPr>
              <a:t>（三）</a:t>
            </a:r>
            <a:r>
              <a:rPr lang="zh-CN" altLang="zh-CN" sz="2000" b="1" dirty="0" smtClean="0">
                <a:solidFill>
                  <a:srgbClr val="1A07A9"/>
                </a:solidFill>
                <a:latin typeface="Times New Roman" pitchFamily="18" charset="0"/>
                <a:ea typeface="宋体" pitchFamily="2" charset="-122"/>
                <a:cs typeface="Times New Roman" pitchFamily="18" charset="0"/>
              </a:rPr>
              <a:t>研究意义</a:t>
            </a:r>
            <a:endParaRPr lang="en-US" altLang="zh-CN" sz="2000" b="1" dirty="0" smtClean="0">
              <a:solidFill>
                <a:srgbClr val="1A07A9"/>
              </a:solidFill>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r>
              <a:rPr lang="zh-CN" altLang="en-US" b="1" dirty="0" smtClean="0">
                <a:solidFill>
                  <a:srgbClr val="1A07A9"/>
                </a:solidFill>
                <a:latin typeface="Times New Roman" pitchFamily="18" charset="0"/>
                <a:ea typeface="宋体" pitchFamily="2" charset="-122"/>
                <a:cs typeface="Times New Roman" pitchFamily="18" charset="0"/>
              </a:rPr>
              <a:t>例二：</a:t>
            </a:r>
            <a:r>
              <a:rPr lang="en-US" altLang="zh-CN" b="1" dirty="0" smtClean="0">
                <a:solidFill>
                  <a:srgbClr val="1A07A9"/>
                </a:solidFill>
                <a:latin typeface="Times New Roman" pitchFamily="18" charset="0"/>
                <a:ea typeface="宋体" pitchFamily="2" charset="-122"/>
                <a:cs typeface="Times New Roman" pitchFamily="18" charset="0"/>
              </a:rPr>
              <a:t>《</a:t>
            </a:r>
            <a:r>
              <a:rPr lang="zh-CN" altLang="zh-CN" b="1" dirty="0" smtClean="0"/>
              <a:t>基于校企合作的机电一体化技术专业人才培养模式改革研究与实践</a:t>
            </a:r>
            <a:r>
              <a:rPr lang="en-US" altLang="zh-CN" dirty="0" smtClean="0"/>
              <a:t>  》</a:t>
            </a:r>
          </a:p>
          <a:p>
            <a:pPr>
              <a:lnSpc>
                <a:spcPts val="2800"/>
              </a:lnSpc>
            </a:pPr>
            <a:r>
              <a:rPr lang="en-US" altLang="zh-CN" dirty="0" smtClean="0"/>
              <a:t>   </a:t>
            </a:r>
            <a:r>
              <a:rPr lang="zh-CN" altLang="zh-CN" dirty="0" smtClean="0"/>
              <a:t>本课题旨在</a:t>
            </a:r>
            <a:r>
              <a:rPr lang="zh-CN" altLang="zh-CN" b="1" dirty="0" smtClean="0">
                <a:solidFill>
                  <a:srgbClr val="FF0000"/>
                </a:solidFill>
              </a:rPr>
              <a:t>通过</a:t>
            </a:r>
            <a:r>
              <a:rPr lang="zh-CN" altLang="zh-CN" dirty="0" smtClean="0"/>
              <a:t>对德州及周边地区制冷行业和企业的广泛调研，</a:t>
            </a:r>
            <a:r>
              <a:rPr lang="zh-CN" altLang="zh-CN" b="1" dirty="0" smtClean="0">
                <a:solidFill>
                  <a:srgbClr val="FF0000"/>
                </a:solidFill>
              </a:rPr>
              <a:t>分析</a:t>
            </a:r>
            <a:r>
              <a:rPr lang="zh-CN" altLang="zh-CN" dirty="0" smtClean="0"/>
              <a:t>该行业和企业中机电一体化专业的岗位设置情况，</a:t>
            </a:r>
            <a:r>
              <a:rPr lang="zh-CN" altLang="zh-CN" b="1" dirty="0" smtClean="0">
                <a:solidFill>
                  <a:srgbClr val="FF0000"/>
                </a:solidFill>
              </a:rPr>
              <a:t>明确</a:t>
            </a:r>
            <a:r>
              <a:rPr lang="zh-CN" altLang="zh-CN" dirty="0" smtClean="0"/>
              <a:t>职业领域岗位群对各类型、各层次机电一体化人才的能力和素质要求，</a:t>
            </a:r>
            <a:r>
              <a:rPr lang="zh-CN" altLang="zh-CN" b="1" dirty="0" smtClean="0">
                <a:solidFill>
                  <a:srgbClr val="FF0000"/>
                </a:solidFill>
              </a:rPr>
              <a:t>准确定位</a:t>
            </a:r>
            <a:r>
              <a:rPr lang="zh-CN" altLang="zh-CN" dirty="0" smtClean="0"/>
              <a:t>机电类专业群的培养目标，</a:t>
            </a:r>
            <a:r>
              <a:rPr lang="zh-CN" altLang="zh-CN" b="1" dirty="0" smtClean="0">
                <a:solidFill>
                  <a:srgbClr val="FF0000"/>
                </a:solidFill>
              </a:rPr>
              <a:t>制定</a:t>
            </a:r>
            <a:r>
              <a:rPr lang="zh-CN" altLang="zh-CN" dirty="0" smtClean="0"/>
              <a:t>人才培养方案，以适应区域经济和行业发展需要。</a:t>
            </a:r>
            <a:endParaRPr lang="en-US" altLang="zh-CN" dirty="0" smtClean="0"/>
          </a:p>
          <a:p>
            <a:r>
              <a:rPr lang="en-US" altLang="zh-CN" dirty="0" smtClean="0"/>
              <a:t>        </a:t>
            </a:r>
            <a:r>
              <a:rPr lang="zh-CN" altLang="zh-CN" b="1" dirty="0" smtClean="0">
                <a:solidFill>
                  <a:srgbClr val="FF0000"/>
                </a:solidFill>
              </a:rPr>
              <a:t>通过</a:t>
            </a:r>
            <a:r>
              <a:rPr lang="zh-CN" altLang="zh-CN" dirty="0" smtClean="0"/>
              <a:t>对职业领域岗位群分析，使人才培养更具有针对性，</a:t>
            </a:r>
            <a:r>
              <a:rPr lang="zh-CN" altLang="zh-CN" b="1" dirty="0" smtClean="0">
                <a:solidFill>
                  <a:srgbClr val="FF0000"/>
                </a:solidFill>
              </a:rPr>
              <a:t>实现</a:t>
            </a:r>
            <a:r>
              <a:rPr lang="zh-CN" altLang="zh-CN" dirty="0" smtClean="0"/>
              <a:t>学校学生到企业员工的“零适应”角色的自然转换；</a:t>
            </a:r>
            <a:r>
              <a:rPr lang="zh-CN" altLang="zh-CN" b="1" dirty="0" smtClean="0"/>
              <a:t>通过</a:t>
            </a:r>
            <a:r>
              <a:rPr lang="zh-CN" altLang="zh-CN" dirty="0" smtClean="0"/>
              <a:t>“专业平台</a:t>
            </a:r>
            <a:r>
              <a:rPr lang="en-US" altLang="zh-CN" dirty="0" smtClean="0"/>
              <a:t>+</a:t>
            </a:r>
            <a:r>
              <a:rPr lang="zh-CN" altLang="zh-CN" dirty="0" smtClean="0"/>
              <a:t>专业方向”重构专业群，</a:t>
            </a:r>
            <a:r>
              <a:rPr lang="zh-CN" altLang="zh-CN" b="1" dirty="0" smtClean="0">
                <a:solidFill>
                  <a:srgbClr val="FF0000"/>
                </a:solidFill>
              </a:rPr>
              <a:t>带动</a:t>
            </a:r>
            <a:r>
              <a:rPr lang="zh-CN" altLang="zh-CN" dirty="0" smtClean="0"/>
              <a:t>机电类专业群建设与调整，</a:t>
            </a:r>
            <a:r>
              <a:rPr lang="zh-CN" altLang="zh-CN" b="1" dirty="0" smtClean="0">
                <a:solidFill>
                  <a:srgbClr val="FF0000"/>
                </a:solidFill>
              </a:rPr>
              <a:t>提升</a:t>
            </a:r>
            <a:r>
              <a:rPr lang="zh-CN" altLang="zh-CN" dirty="0" smtClean="0"/>
              <a:t>专业群聚集效应，提高办学效能；</a:t>
            </a:r>
            <a:endParaRPr lang="en-US" altLang="zh-CN" dirty="0" smtClean="0"/>
          </a:p>
          <a:p>
            <a:r>
              <a:rPr lang="en-US" altLang="zh-CN" b="1" dirty="0" smtClean="0">
                <a:solidFill>
                  <a:srgbClr val="FF0000"/>
                </a:solidFill>
              </a:rPr>
              <a:t>        </a:t>
            </a:r>
            <a:r>
              <a:rPr lang="zh-CN" altLang="zh-CN" b="1" dirty="0" smtClean="0">
                <a:solidFill>
                  <a:srgbClr val="FF0000"/>
                </a:solidFill>
              </a:rPr>
              <a:t>通过</a:t>
            </a:r>
            <a:r>
              <a:rPr lang="zh-CN" altLang="zh-CN" dirty="0" smtClean="0"/>
              <a:t>深化校企合作内涵，</a:t>
            </a:r>
            <a:r>
              <a:rPr lang="zh-CN" altLang="zh-CN" b="1" dirty="0" smtClean="0">
                <a:solidFill>
                  <a:srgbClr val="FF0000"/>
                </a:solidFill>
              </a:rPr>
              <a:t>促进</a:t>
            </a:r>
            <a:r>
              <a:rPr lang="zh-CN" altLang="zh-CN" dirty="0" smtClean="0"/>
              <a:t>校企双方互惠互利；</a:t>
            </a:r>
            <a:r>
              <a:rPr lang="zh-CN" altLang="zh-CN" b="1" dirty="0" smtClean="0">
                <a:solidFill>
                  <a:srgbClr val="FF0000"/>
                </a:solidFill>
              </a:rPr>
              <a:t>通过</a:t>
            </a:r>
            <a:r>
              <a:rPr lang="zh-CN" altLang="zh-CN" dirty="0" smtClean="0"/>
              <a:t>强化工学结合，</a:t>
            </a:r>
            <a:r>
              <a:rPr lang="zh-CN" altLang="zh-CN" b="1" dirty="0" smtClean="0">
                <a:solidFill>
                  <a:srgbClr val="FF0000"/>
                </a:solidFill>
              </a:rPr>
              <a:t>引导</a:t>
            </a:r>
            <a:r>
              <a:rPr lang="zh-CN" altLang="zh-CN" dirty="0" smtClean="0"/>
              <a:t>课程建设、教材建设、师资队伍建设、实习实训基地建设，</a:t>
            </a:r>
            <a:r>
              <a:rPr lang="zh-CN" altLang="zh-CN" b="1" dirty="0" smtClean="0">
                <a:solidFill>
                  <a:srgbClr val="FF0000"/>
                </a:solidFill>
              </a:rPr>
              <a:t>实现</a:t>
            </a:r>
            <a:r>
              <a:rPr lang="zh-CN" altLang="zh-CN" dirty="0" smtClean="0"/>
              <a:t>理论—实践双向有机互动，“教、学、工、训”一体化；</a:t>
            </a:r>
            <a:r>
              <a:rPr lang="zh-CN" altLang="zh-CN" b="1" dirty="0" smtClean="0">
                <a:solidFill>
                  <a:srgbClr val="FF0000"/>
                </a:solidFill>
              </a:rPr>
              <a:t>通过</a:t>
            </a:r>
            <a:r>
              <a:rPr lang="zh-CN" altLang="zh-CN" dirty="0" smtClean="0"/>
              <a:t>对学生潜能分析挖掘，</a:t>
            </a:r>
            <a:r>
              <a:rPr lang="zh-CN" altLang="zh-CN" b="1" dirty="0" smtClean="0">
                <a:solidFill>
                  <a:srgbClr val="FF0000"/>
                </a:solidFill>
              </a:rPr>
              <a:t>做到</a:t>
            </a:r>
            <a:r>
              <a:rPr lang="zh-CN" altLang="zh-CN" dirty="0" smtClean="0"/>
              <a:t>因材施教，改革教学模式，发展学生潜能和智慧；</a:t>
            </a:r>
            <a:r>
              <a:rPr lang="zh-CN" altLang="zh-CN" b="1" dirty="0" smtClean="0">
                <a:solidFill>
                  <a:srgbClr val="FF0000"/>
                </a:solidFill>
              </a:rPr>
              <a:t>通过</a:t>
            </a:r>
            <a:r>
              <a:rPr lang="zh-CN" altLang="zh-CN" dirty="0" smtClean="0"/>
              <a:t>合理设计和参加相关技能竞赛，融入职场环境，</a:t>
            </a:r>
            <a:r>
              <a:rPr lang="zh-CN" altLang="zh-CN" b="1" dirty="0" smtClean="0">
                <a:solidFill>
                  <a:srgbClr val="FF0000"/>
                </a:solidFill>
              </a:rPr>
              <a:t>实现</a:t>
            </a:r>
            <a:r>
              <a:rPr lang="zh-CN" altLang="zh-CN" dirty="0" smtClean="0"/>
              <a:t>第一、二课堂的有机对接，提升学生技能水平；</a:t>
            </a:r>
            <a:r>
              <a:rPr lang="zh-CN" altLang="zh-CN" b="1" dirty="0" smtClean="0">
                <a:solidFill>
                  <a:srgbClr val="FF0000"/>
                </a:solidFill>
              </a:rPr>
              <a:t>通过</a:t>
            </a:r>
            <a:r>
              <a:rPr lang="zh-CN" altLang="zh-CN" dirty="0" smtClean="0"/>
              <a:t>建立“校外兼职辅导师”团队，与学校一道共同开展教学育人工作，</a:t>
            </a:r>
            <a:r>
              <a:rPr lang="zh-CN" altLang="zh-CN" b="1" dirty="0" smtClean="0">
                <a:solidFill>
                  <a:srgbClr val="FF0000"/>
                </a:solidFill>
              </a:rPr>
              <a:t>提高</a:t>
            </a:r>
            <a:r>
              <a:rPr lang="zh-CN" altLang="zh-CN" dirty="0" smtClean="0"/>
              <a:t>学生的职业素养、就业能力以及认识社会能力，使培养的学生真正受到企业欢迎。通过建立校园文化和企业文化对接机制，</a:t>
            </a:r>
            <a:r>
              <a:rPr lang="zh-CN" altLang="zh-CN" b="1" dirty="0" smtClean="0">
                <a:solidFill>
                  <a:srgbClr val="FF0000"/>
                </a:solidFill>
              </a:rPr>
              <a:t>实现</a:t>
            </a:r>
            <a:r>
              <a:rPr lang="zh-CN" altLang="zh-CN" dirty="0" smtClean="0"/>
              <a:t>学生——毕业生——准员工——企业员工的有机衔接。</a:t>
            </a:r>
          </a:p>
          <a:p>
            <a:r>
              <a:rPr lang="en-US" altLang="zh-CN" dirty="0" smtClean="0"/>
              <a:t>        </a:t>
            </a:r>
            <a:r>
              <a:rPr lang="zh-CN" altLang="zh-CN" b="1" dirty="0" smtClean="0">
                <a:solidFill>
                  <a:srgbClr val="FF0000"/>
                </a:solidFill>
              </a:rPr>
              <a:t>总之，</a:t>
            </a:r>
            <a:r>
              <a:rPr lang="zh-CN" altLang="zh-CN" dirty="0" smtClean="0"/>
              <a:t>课题的研究成果会极大推动机电类专业群建设和发展，为培养高端技能型专门人才提供依据和支持，也可供其他类型人才培养借鉴。</a:t>
            </a:r>
          </a:p>
          <a:p>
            <a:endParaRPr kumimoji="0" lang="zh-CN"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324544"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一、</a:t>
            </a:r>
            <a:r>
              <a:rPr lang="zh-CN" altLang="zh-CN" sz="3200" b="1" dirty="0" smtClean="0">
                <a:solidFill>
                  <a:schemeClr val="bg1"/>
                </a:solidFill>
                <a:latin typeface="Times New Roman" pitchFamily="18" charset="0"/>
                <a:ea typeface="宋体" pitchFamily="2" charset="-122"/>
                <a:cs typeface="Times New Roman" pitchFamily="18" charset="0"/>
              </a:rPr>
              <a:t>国内外研究现状述评及研究意义</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539552" y="1075868"/>
            <a:ext cx="7632848" cy="48167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a:lnSpc>
                <a:spcPct val="150000"/>
              </a:lnSpc>
            </a:pPr>
            <a:r>
              <a:rPr lang="en-US" altLang="zh-CN" sz="2800" b="1" dirty="0" smtClean="0">
                <a:solidFill>
                  <a:srgbClr val="1A07A9"/>
                </a:solidFill>
                <a:latin typeface="Times New Roman" pitchFamily="18" charset="0"/>
                <a:ea typeface="宋体" pitchFamily="2" charset="-122"/>
                <a:cs typeface="Times New Roman" pitchFamily="18" charset="0"/>
              </a:rPr>
              <a:t>   </a:t>
            </a:r>
            <a:r>
              <a:rPr lang="zh-CN" altLang="en-US" sz="2800" b="1" dirty="0" smtClean="0">
                <a:solidFill>
                  <a:srgbClr val="1A07A9"/>
                </a:solidFill>
                <a:latin typeface="Times New Roman" pitchFamily="18" charset="0"/>
                <a:ea typeface="宋体" pitchFamily="2" charset="-122"/>
                <a:cs typeface="Times New Roman" pitchFamily="18" charset="0"/>
              </a:rPr>
              <a:t>（一）</a:t>
            </a:r>
            <a:r>
              <a:rPr lang="zh-CN" altLang="zh-CN" sz="2800" b="1" dirty="0" smtClean="0">
                <a:solidFill>
                  <a:srgbClr val="1A07A9"/>
                </a:solidFill>
                <a:latin typeface="Times New Roman" pitchFamily="18" charset="0"/>
                <a:ea typeface="宋体" pitchFamily="2" charset="-122"/>
                <a:cs typeface="Times New Roman" pitchFamily="18" charset="0"/>
              </a:rPr>
              <a:t>研究内容</a:t>
            </a:r>
            <a:r>
              <a:rPr lang="zh-CN" altLang="en-US" sz="2800" b="1" dirty="0" smtClean="0">
                <a:solidFill>
                  <a:srgbClr val="1A07A9"/>
                </a:solidFill>
                <a:latin typeface="Times New Roman" pitchFamily="18" charset="0"/>
                <a:ea typeface="宋体" pitchFamily="2" charset="-122"/>
                <a:cs typeface="Times New Roman" pitchFamily="18" charset="0"/>
              </a:rPr>
              <a:t>、</a:t>
            </a:r>
            <a:r>
              <a:rPr lang="zh-CN" altLang="zh-CN" sz="2800" b="1" dirty="0" smtClean="0">
                <a:solidFill>
                  <a:srgbClr val="1A07A9"/>
                </a:solidFill>
                <a:latin typeface="Times New Roman" pitchFamily="18" charset="0"/>
                <a:ea typeface="宋体" pitchFamily="2" charset="-122"/>
                <a:cs typeface="Times New Roman" pitchFamily="18" charset="0"/>
              </a:rPr>
              <a:t>目标和拟解决的关键问题</a:t>
            </a:r>
            <a:endParaRPr kumimoji="0" lang="en-US" altLang="zh-CN" sz="28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2800" b="1" dirty="0" smtClean="0">
                <a:solidFill>
                  <a:srgbClr val="1A07A9"/>
                </a:solidFill>
                <a:latin typeface="Times New Roman" pitchFamily="18" charset="0"/>
                <a:ea typeface="宋体" pitchFamily="2" charset="-122"/>
                <a:cs typeface="Times New Roman" pitchFamily="18" charset="0"/>
              </a:rPr>
              <a:t>   </a:t>
            </a:r>
            <a:r>
              <a:rPr lang="zh-CN" altLang="en-US" sz="2800" b="1" dirty="0" smtClean="0">
                <a:solidFill>
                  <a:srgbClr val="1A07A9"/>
                </a:solidFill>
                <a:latin typeface="Times New Roman" pitchFamily="18" charset="0"/>
                <a:ea typeface="宋体" pitchFamily="2" charset="-122"/>
                <a:cs typeface="Times New Roman" pitchFamily="18" charset="0"/>
              </a:rPr>
              <a:t>（二）</a:t>
            </a:r>
            <a:r>
              <a:rPr lang="zh-CN" altLang="zh-CN" sz="2800" b="1" dirty="0" smtClean="0">
                <a:solidFill>
                  <a:srgbClr val="1A07A9"/>
                </a:solidFill>
                <a:latin typeface="Times New Roman" pitchFamily="18" charset="0"/>
                <a:ea typeface="宋体" pitchFamily="2" charset="-122"/>
                <a:cs typeface="Times New Roman" pitchFamily="18" charset="0"/>
              </a:rPr>
              <a:t>改革方案设计和解决问题的方法</a:t>
            </a:r>
          </a:p>
          <a:p>
            <a:pPr>
              <a:lnSpc>
                <a:spcPct val="150000"/>
              </a:lnSpc>
            </a:pPr>
            <a:r>
              <a:rPr lang="zh-CN" altLang="en-US" sz="2800" b="1" dirty="0" smtClean="0">
                <a:solidFill>
                  <a:srgbClr val="1A07A9"/>
                </a:solidFill>
                <a:latin typeface="Times New Roman" pitchFamily="18" charset="0"/>
                <a:ea typeface="宋体" pitchFamily="2" charset="-122"/>
                <a:cs typeface="Times New Roman" pitchFamily="18" charset="0"/>
              </a:rPr>
              <a:t>   （三）</a:t>
            </a:r>
            <a:r>
              <a:rPr lang="zh-CN" altLang="zh-CN" sz="2800" b="1" dirty="0" smtClean="0">
                <a:solidFill>
                  <a:srgbClr val="1A07A9"/>
                </a:solidFill>
                <a:latin typeface="Times New Roman" pitchFamily="18" charset="0"/>
                <a:ea typeface="宋体" pitchFamily="2" charset="-122"/>
                <a:cs typeface="Times New Roman" pitchFamily="18" charset="0"/>
              </a:rPr>
              <a:t>创新点和预期成果（包括成果形式等）</a:t>
            </a:r>
            <a:endParaRPr lang="en-US" altLang="zh-CN" sz="28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zh-CN" altLang="en-US" sz="2800" b="1" dirty="0" smtClean="0">
                <a:solidFill>
                  <a:srgbClr val="1A07A9"/>
                </a:solidFill>
                <a:latin typeface="Times New Roman" pitchFamily="18" charset="0"/>
                <a:ea typeface="宋体" pitchFamily="2" charset="-122"/>
                <a:cs typeface="Times New Roman" pitchFamily="18" charset="0"/>
              </a:rPr>
              <a:t>   （四）</a:t>
            </a:r>
            <a:r>
              <a:rPr lang="zh-CN" altLang="zh-CN" sz="2800" b="1" dirty="0" smtClean="0">
                <a:solidFill>
                  <a:srgbClr val="1A07A9"/>
                </a:solidFill>
                <a:latin typeface="Times New Roman" pitchFamily="18" charset="0"/>
                <a:ea typeface="宋体" pitchFamily="2" charset="-122"/>
                <a:cs typeface="Times New Roman" pitchFamily="18" charset="0"/>
              </a:rPr>
              <a:t>实施范围和推广应用价值</a:t>
            </a:r>
            <a:endParaRPr lang="en-US" altLang="zh-CN" sz="28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zh-CN" altLang="en-US" sz="2800" b="1" dirty="0" smtClean="0">
                <a:solidFill>
                  <a:srgbClr val="1A07A9"/>
                </a:solidFill>
                <a:latin typeface="Times New Roman" pitchFamily="18" charset="0"/>
                <a:ea typeface="宋体" pitchFamily="2" charset="-122"/>
                <a:cs typeface="Times New Roman" pitchFamily="18" charset="0"/>
              </a:rPr>
              <a:t>   （五）</a:t>
            </a:r>
            <a:r>
              <a:rPr lang="zh-CN" altLang="zh-CN" sz="2800" b="1" dirty="0" smtClean="0">
                <a:solidFill>
                  <a:srgbClr val="1A07A9"/>
                </a:solidFill>
                <a:latin typeface="Times New Roman" pitchFamily="18" charset="0"/>
                <a:ea typeface="宋体" pitchFamily="2" charset="-122"/>
                <a:cs typeface="Times New Roman" pitchFamily="18" charset="0"/>
              </a:rPr>
              <a:t>项目进程安排</a:t>
            </a:r>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179512" y="1113711"/>
            <a:ext cx="7632848" cy="19697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r>
              <a:rPr lang="en-US" altLang="zh-CN" sz="2400" b="1" dirty="0" smtClean="0">
                <a:solidFill>
                  <a:srgbClr val="1A07A9"/>
                </a:solidFill>
                <a:latin typeface="Times New Roman" pitchFamily="18" charset="0"/>
                <a:ea typeface="宋体" pitchFamily="2" charset="-122"/>
                <a:cs typeface="Times New Roman" pitchFamily="18" charset="0"/>
              </a:rPr>
              <a:t>(</a:t>
            </a:r>
            <a:r>
              <a:rPr lang="zh-CN" altLang="en-US" sz="2400" b="1" dirty="0" smtClean="0">
                <a:solidFill>
                  <a:srgbClr val="1A07A9"/>
                </a:solidFill>
                <a:latin typeface="Times New Roman" pitchFamily="18" charset="0"/>
                <a:ea typeface="宋体" pitchFamily="2" charset="-122"/>
                <a:cs typeface="Times New Roman" pitchFamily="18" charset="0"/>
              </a:rPr>
              <a:t>一</a:t>
            </a:r>
            <a:r>
              <a:rPr lang="en-US" altLang="zh-CN" sz="2400" b="1" dirty="0" smtClean="0">
                <a:solidFill>
                  <a:srgbClr val="1A07A9"/>
                </a:solidFill>
                <a:latin typeface="Times New Roman" pitchFamily="18" charset="0"/>
                <a:ea typeface="宋体" pitchFamily="2" charset="-122"/>
                <a:cs typeface="Times New Roman" pitchFamily="18" charset="0"/>
              </a:rPr>
              <a:t>)</a:t>
            </a:r>
            <a:r>
              <a:rPr lang="zh-CN" altLang="zh-CN" sz="2400" b="1" dirty="0" smtClean="0">
                <a:solidFill>
                  <a:srgbClr val="1A07A9"/>
                </a:solidFill>
                <a:latin typeface="Times New Roman" pitchFamily="18" charset="0"/>
                <a:ea typeface="宋体" pitchFamily="2" charset="-122"/>
                <a:cs typeface="Times New Roman" pitchFamily="18" charset="0"/>
              </a:rPr>
              <a:t>研究内容</a:t>
            </a:r>
            <a:r>
              <a:rPr lang="zh-CN" altLang="en-US" sz="2400" b="1" dirty="0" smtClean="0">
                <a:solidFill>
                  <a:srgbClr val="1A07A9"/>
                </a:solidFill>
                <a:latin typeface="Times New Roman" pitchFamily="18" charset="0"/>
                <a:ea typeface="宋体" pitchFamily="2" charset="-122"/>
                <a:cs typeface="Times New Roman" pitchFamily="18" charset="0"/>
              </a:rPr>
              <a:t>、</a:t>
            </a:r>
            <a:r>
              <a:rPr lang="zh-CN" altLang="zh-CN" sz="2400" b="1" dirty="0" smtClean="0">
                <a:solidFill>
                  <a:srgbClr val="1A07A9"/>
                </a:solidFill>
                <a:latin typeface="Times New Roman" pitchFamily="18" charset="0"/>
                <a:ea typeface="宋体" pitchFamily="2" charset="-122"/>
                <a:cs typeface="Times New Roman" pitchFamily="18" charset="0"/>
              </a:rPr>
              <a:t>研究目标和拟解决的关键问题</a:t>
            </a: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a:t>
            </a: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323528" y="2132856"/>
            <a:ext cx="8424936" cy="4278094"/>
          </a:xfrm>
          <a:prstGeom prst="rect">
            <a:avLst/>
          </a:prstGeom>
        </p:spPr>
        <p:txBody>
          <a:bodyPr wrap="square">
            <a:spAutoFit/>
          </a:bodyPr>
          <a:lstStyle/>
          <a:p>
            <a:r>
              <a:rPr lang="en-US" altLang="zh-CN" sz="2400" b="1" dirty="0" smtClean="0">
                <a:solidFill>
                  <a:srgbClr val="1A07A9"/>
                </a:solidFill>
                <a:ea typeface="宋体" charset="-122"/>
              </a:rPr>
              <a:t>1.</a:t>
            </a:r>
            <a:r>
              <a:rPr lang="zh-CN" altLang="en-US" sz="2400" b="1" dirty="0" smtClean="0">
                <a:solidFill>
                  <a:srgbClr val="1A07A9"/>
                </a:solidFill>
                <a:ea typeface="宋体" charset="-122"/>
              </a:rPr>
              <a:t>研究内容和研究目标的关系：</a:t>
            </a:r>
            <a:r>
              <a:rPr lang="zh-CN" altLang="en-US" sz="2400" b="1" dirty="0" smtClean="0">
                <a:solidFill>
                  <a:srgbClr val="F915DE"/>
                </a:solidFill>
                <a:ea typeface="宋体" charset="-122"/>
              </a:rPr>
              <a:t>研究内容是研究目标的具体化。我们有了课题的研究目标，就要根据目标来确定我们这个课题具体要研究的内容，相对研究目标来说，研究内容要更具体、明确。一个目标可能要通过几方面的研究内容来实现，他们不一定是一一对应的关系。在确定研究内容的时候，有的往往考虑的不是很具体，写出来的研究内容特别笼统、模糊，把研究的目的、意义当作研究内容，这对我们整个课题研究十分不利。</a:t>
            </a:r>
            <a:endParaRPr lang="en-US" altLang="zh-CN" sz="2400" b="1" dirty="0" smtClean="0">
              <a:solidFill>
                <a:srgbClr val="F915DE"/>
              </a:solidFill>
              <a:ea typeface="宋体" charset="-122"/>
            </a:endParaRPr>
          </a:p>
          <a:p>
            <a:r>
              <a:rPr lang="zh-CN" altLang="en-US" sz="2000" b="1" dirty="0" smtClean="0">
                <a:solidFill>
                  <a:srgbClr val="00B050"/>
                </a:solidFill>
                <a:ea typeface="宋体" charset="-122"/>
              </a:rPr>
              <a:t>因此，我们要学会把课题进行分解，一点一点地去做。只有将问题细化成多个小问题或问题的几个方面，才能把问题弄得更清楚，研究起来越轻松、越顺利，才更便于操作、更易产生实效。因此，较大型的课题研究中，还应列出若干个子课题进行逐一研究，在子课题中也要有对目标的分解研究。</a:t>
            </a:r>
            <a:endParaRPr lang="en-US" altLang="zh-CN" sz="2000" b="1" dirty="0" smtClean="0">
              <a:solidFill>
                <a:srgbClr val="00B050"/>
              </a:solidFill>
              <a:ea typeface="宋体" charset="-122"/>
            </a:endParaRPr>
          </a:p>
        </p:txBody>
      </p:sp>
      <p:sp>
        <p:nvSpPr>
          <p:cNvPr id="5" name="矩形 4"/>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95536" y="1628800"/>
            <a:ext cx="8280920" cy="54353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2400" b="1" dirty="0" smtClean="0">
                <a:solidFill>
                  <a:srgbClr val="FF0000"/>
                </a:solidFill>
              </a:rPr>
              <a:t>2.</a:t>
            </a:r>
            <a:r>
              <a:rPr lang="zh-CN" altLang="zh-CN" sz="2400" b="1" dirty="0" smtClean="0">
                <a:solidFill>
                  <a:srgbClr val="FF0000"/>
                </a:solidFill>
              </a:rPr>
              <a:t>研究内容</a:t>
            </a:r>
            <a:endParaRPr lang="en-US" altLang="zh-CN" sz="2400" b="1" dirty="0" smtClean="0">
              <a:solidFill>
                <a:srgbClr val="FF0000"/>
              </a:solidFill>
            </a:endParaRPr>
          </a:p>
          <a:p>
            <a:r>
              <a:rPr lang="zh-CN" altLang="zh-CN" sz="2400" b="1" dirty="0" smtClean="0"/>
              <a:t>研究内容</a:t>
            </a:r>
            <a:r>
              <a:rPr lang="zh-CN" altLang="zh-CN" sz="2400" dirty="0" smtClean="0"/>
              <a:t>是研究方案的主体，是课题研究目标的落脚点，研究内容要与课题相吻合，与目标相照应，具体回答研究什么问题，问题的哪些方面。要努力从课题的内涵和外延上去寻找，紧密围绕课题的界定去选择研究内容。</a:t>
            </a:r>
            <a:endParaRPr lang="en-US" altLang="zh-CN" sz="2400" dirty="0" smtClean="0"/>
          </a:p>
          <a:p>
            <a:r>
              <a:rPr lang="zh-CN" altLang="zh-CN" sz="2400" b="1" dirty="0" smtClean="0"/>
              <a:t>研究内容指为达到目标而进行的主要研究工作，研究内容不可太多，工作量要适度。应与研究目标相呼应，表述上应逻辑严密，层次清楚，详略得当，重点突出，力求创新。如：（</a:t>
            </a:r>
            <a:r>
              <a:rPr lang="en-US" altLang="zh-CN" sz="2400" b="1" dirty="0" smtClean="0"/>
              <a:t>1</a:t>
            </a:r>
            <a:r>
              <a:rPr lang="zh-CN" altLang="zh-CN" sz="2400" b="1" dirty="0" smtClean="0"/>
              <a:t>）完善</a:t>
            </a:r>
            <a:r>
              <a:rPr lang="en-US" altLang="zh-CN" sz="2400" b="1" dirty="0" smtClean="0"/>
              <a:t>/</a:t>
            </a:r>
            <a:r>
              <a:rPr lang="zh-CN" altLang="zh-CN" sz="2400" b="1" dirty="0" smtClean="0"/>
              <a:t>修正</a:t>
            </a:r>
            <a:r>
              <a:rPr lang="en-US" altLang="zh-CN" sz="2400" b="1" dirty="0" smtClean="0"/>
              <a:t>***</a:t>
            </a:r>
            <a:r>
              <a:rPr lang="zh-CN" altLang="zh-CN" sz="2400" b="1" dirty="0" smtClean="0"/>
              <a:t>教学内容、实践内容、考核评价方式</a:t>
            </a:r>
            <a:r>
              <a:rPr lang="en-US" altLang="zh-CN" sz="2400" b="1" dirty="0" smtClean="0"/>
              <a:t>****</a:t>
            </a:r>
            <a:r>
              <a:rPr lang="zh-CN" altLang="zh-CN" sz="2400" b="1" dirty="0" smtClean="0"/>
              <a:t>（</a:t>
            </a:r>
            <a:r>
              <a:rPr lang="en-US" altLang="zh-CN" sz="2400" b="1" dirty="0" smtClean="0"/>
              <a:t>2</a:t>
            </a:r>
            <a:r>
              <a:rPr lang="zh-CN" altLang="zh-CN" sz="2400" b="1" dirty="0" smtClean="0"/>
              <a:t>）研发</a:t>
            </a:r>
            <a:r>
              <a:rPr lang="en-US" altLang="zh-CN" sz="2400" b="1" dirty="0" smtClean="0"/>
              <a:t>***</a:t>
            </a:r>
            <a:r>
              <a:rPr lang="zh-CN" altLang="zh-CN" sz="2400" b="1" dirty="0" smtClean="0"/>
              <a:t>多媒体课件的框架，技术上的</a:t>
            </a:r>
            <a:r>
              <a:rPr lang="en-US" altLang="zh-CN" sz="2400" b="1" dirty="0" smtClean="0"/>
              <a:t>**</a:t>
            </a:r>
            <a:r>
              <a:rPr lang="zh-CN" altLang="zh-CN" sz="2400" b="1" dirty="0" smtClean="0"/>
              <a:t>难题</a:t>
            </a:r>
            <a:endParaRPr lang="zh-CN" altLang="zh-CN" sz="2400" dirty="0" smtClean="0"/>
          </a:p>
          <a:p>
            <a:endParaRPr lang="zh-CN" altLang="zh-CN" sz="2400" dirty="0" smtClean="0"/>
          </a:p>
          <a:p>
            <a:pPr>
              <a:lnSpc>
                <a:spcPct val="80000"/>
              </a:lnSpc>
              <a:buFontTx/>
              <a:buNone/>
            </a:pPr>
            <a:endParaRPr lang="en-US" altLang="zh-CN" sz="2400" b="1" dirty="0" smtClean="0">
              <a:solidFill>
                <a:srgbClr val="FF0000"/>
              </a:solidFill>
            </a:endParaRPr>
          </a:p>
          <a:p>
            <a:pPr>
              <a:lnSpc>
                <a:spcPct val="80000"/>
              </a:lnSpc>
              <a:buFontTx/>
              <a:buNone/>
            </a:pPr>
            <a:endParaRPr lang="zh-CN" altLang="en-US" sz="2000" b="1" dirty="0" smtClean="0">
              <a:solidFill>
                <a:schemeClr val="accent2"/>
              </a:solidFill>
              <a:ea typeface="宋体" charset="-122"/>
            </a:endParaRPr>
          </a:p>
          <a:p>
            <a:endParaRPr lang="zh-CN" altLang="zh-CN" sz="2400" dirty="0" smtClean="0">
              <a:solidFill>
                <a:srgbClr val="FF0000"/>
              </a:solidFill>
            </a:endParaRPr>
          </a:p>
          <a:p>
            <a:r>
              <a:rPr lang="en-US" altLang="zh-CN" sz="2400" dirty="0" smtClean="0"/>
              <a:t>       </a:t>
            </a:r>
            <a:endParaRPr lang="zh-CN" altLang="zh-CN" sz="2400" dirty="0"/>
          </a:p>
        </p:txBody>
      </p:sp>
      <p:sp>
        <p:nvSpPr>
          <p:cNvPr id="5" name="矩形 4"/>
          <p:cNvSpPr/>
          <p:nvPr/>
        </p:nvSpPr>
        <p:spPr>
          <a:xfrm>
            <a:off x="179512" y="980728"/>
            <a:ext cx="7344816" cy="477054"/>
          </a:xfrm>
          <a:prstGeom prst="rect">
            <a:avLst/>
          </a:prstGeom>
        </p:spPr>
        <p:txBody>
          <a:bodyPr wrap="square">
            <a:spAutoFit/>
          </a:bodyPr>
          <a:lstStyle/>
          <a:p>
            <a:pPr lvl="0" indent="355600" fontAlgn="base">
              <a:lnSpc>
                <a:spcPts val="3000"/>
              </a:lnSpc>
              <a:spcBef>
                <a:spcPct val="0"/>
              </a:spcBef>
              <a:spcAft>
                <a:spcPct val="0"/>
              </a:spcAft>
            </a:pPr>
            <a:r>
              <a:rPr lang="zh-CN" altLang="en-US" sz="2400" b="1" dirty="0" smtClean="0">
                <a:solidFill>
                  <a:srgbClr val="1A07A9"/>
                </a:solidFill>
              </a:rPr>
              <a:t>（一）</a:t>
            </a:r>
            <a:r>
              <a:rPr lang="zh-CN" altLang="zh-CN" sz="2400" b="1" dirty="0" smtClean="0">
                <a:solidFill>
                  <a:srgbClr val="1A07A9"/>
                </a:solidFill>
              </a:rPr>
              <a:t>研究内容</a:t>
            </a:r>
            <a:r>
              <a:rPr lang="zh-CN" altLang="en-US" sz="2400" b="1" dirty="0" smtClean="0">
                <a:solidFill>
                  <a:srgbClr val="1A07A9"/>
                </a:solidFill>
              </a:rPr>
              <a:t>、</a:t>
            </a:r>
            <a:r>
              <a:rPr lang="zh-CN" altLang="zh-CN" sz="2400" b="1" dirty="0" smtClean="0">
                <a:solidFill>
                  <a:srgbClr val="1A07A9"/>
                </a:solidFill>
              </a:rPr>
              <a:t>研究目标和拟解决的关键问题</a:t>
            </a:r>
            <a:endParaRPr lang="en-US" altLang="zh-CN" sz="2400" b="1" dirty="0" smtClean="0">
              <a:solidFill>
                <a:srgbClr val="1A07A9"/>
              </a:solidFill>
            </a:endParaRPr>
          </a:p>
        </p:txBody>
      </p:sp>
      <p:sp>
        <p:nvSpPr>
          <p:cNvPr id="6" name="矩形 5"/>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方块蓝色"/>
          <p:cNvPicPr>
            <a:picLocks noChangeAspect="1" noChangeArrowheads="1"/>
          </p:cNvPicPr>
          <p:nvPr/>
        </p:nvPicPr>
        <p:blipFill>
          <a:blip r:embed="rId3" cstate="print"/>
          <a:srcRect/>
          <a:stretch>
            <a:fillRect/>
          </a:stretch>
        </p:blipFill>
        <p:spPr bwMode="auto">
          <a:xfrm>
            <a:off x="3708400" y="2397125"/>
            <a:ext cx="4321175" cy="2544763"/>
          </a:xfrm>
          <a:prstGeom prst="rect">
            <a:avLst/>
          </a:prstGeom>
          <a:noFill/>
          <a:ln w="9525">
            <a:noFill/>
            <a:miter lim="800000"/>
            <a:headEnd/>
            <a:tailEnd/>
          </a:ln>
        </p:spPr>
      </p:pic>
      <p:pic>
        <p:nvPicPr>
          <p:cNvPr id="13315" name="Picture 5" descr="方块黄色"/>
          <p:cNvPicPr>
            <a:picLocks noChangeAspect="1" noChangeArrowheads="1"/>
          </p:cNvPicPr>
          <p:nvPr/>
        </p:nvPicPr>
        <p:blipFill>
          <a:blip r:embed="rId4" cstate="print"/>
          <a:srcRect/>
          <a:stretch>
            <a:fillRect/>
          </a:stretch>
        </p:blipFill>
        <p:spPr bwMode="auto">
          <a:xfrm>
            <a:off x="1979613" y="1989138"/>
            <a:ext cx="2384425" cy="1709737"/>
          </a:xfrm>
          <a:prstGeom prst="rect">
            <a:avLst/>
          </a:prstGeom>
          <a:noFill/>
          <a:ln w="9525">
            <a:noFill/>
            <a:miter lim="800000"/>
            <a:headEnd/>
            <a:tailEnd/>
          </a:ln>
        </p:spPr>
      </p:pic>
      <p:sp>
        <p:nvSpPr>
          <p:cNvPr id="13316" name="Rectangle 7"/>
          <p:cNvSpPr>
            <a:spLocks noChangeArrowheads="1"/>
          </p:cNvSpPr>
          <p:nvPr/>
        </p:nvSpPr>
        <p:spPr bwMode="auto">
          <a:xfrm>
            <a:off x="4356100" y="3068638"/>
            <a:ext cx="3235325" cy="746125"/>
          </a:xfrm>
          <a:prstGeom prst="rect">
            <a:avLst/>
          </a:prstGeom>
          <a:noFill/>
          <a:ln w="9525">
            <a:noFill/>
            <a:miter lim="800000"/>
            <a:headEnd/>
            <a:tailEnd/>
          </a:ln>
        </p:spPr>
        <p:txBody>
          <a:bodyPr/>
          <a:lstStyle/>
          <a:p>
            <a:pPr>
              <a:lnSpc>
                <a:spcPct val="125000"/>
              </a:lnSpc>
              <a:spcBef>
                <a:spcPct val="20000"/>
              </a:spcBef>
              <a:buClr>
                <a:schemeClr val="tx2"/>
              </a:buClr>
              <a:buFont typeface="Wingdings" pitchFamily="2" charset="2"/>
              <a:buNone/>
            </a:pPr>
            <a:r>
              <a:rPr lang="zh-CN" altLang="en-US" sz="3600" b="1" dirty="0">
                <a:solidFill>
                  <a:schemeClr val="bg1"/>
                </a:solidFill>
                <a:ea typeface="黑体" pitchFamily="2" charset="-122"/>
              </a:rPr>
              <a:t>科研选题的</a:t>
            </a:r>
            <a:endParaRPr lang="en-US" altLang="zh-CN" sz="3600" b="1" dirty="0">
              <a:solidFill>
                <a:schemeClr val="bg1"/>
              </a:solidFill>
              <a:ea typeface="黑体" pitchFamily="2" charset="-122"/>
            </a:endParaRPr>
          </a:p>
          <a:p>
            <a:pPr>
              <a:lnSpc>
                <a:spcPct val="125000"/>
              </a:lnSpc>
              <a:spcBef>
                <a:spcPct val="20000"/>
              </a:spcBef>
              <a:buClr>
                <a:schemeClr val="tx2"/>
              </a:buClr>
              <a:buFont typeface="Wingdings" pitchFamily="2" charset="2"/>
              <a:buNone/>
            </a:pPr>
            <a:r>
              <a:rPr lang="zh-CN" altLang="en-US" sz="3600" b="1" dirty="0">
                <a:solidFill>
                  <a:schemeClr val="bg1"/>
                </a:solidFill>
                <a:ea typeface="黑体" pitchFamily="2" charset="-122"/>
              </a:rPr>
              <a:t>方法与技巧</a:t>
            </a:r>
          </a:p>
        </p:txBody>
      </p:sp>
      <p:sp>
        <p:nvSpPr>
          <p:cNvPr id="13317" name="Rectangle 3"/>
          <p:cNvSpPr>
            <a:spLocks noGrp="1" noChangeArrowheads="1"/>
          </p:cNvSpPr>
          <p:nvPr>
            <p:ph type="body" idx="4294967295"/>
          </p:nvPr>
        </p:nvSpPr>
        <p:spPr>
          <a:xfrm>
            <a:off x="2195736" y="2606675"/>
            <a:ext cx="1871662" cy="719138"/>
          </a:xfrm>
        </p:spPr>
        <p:txBody>
          <a:bodyPr>
            <a:noAutofit/>
          </a:bodyPr>
          <a:lstStyle/>
          <a:p>
            <a:pPr>
              <a:buFontTx/>
              <a:buNone/>
            </a:pPr>
            <a:r>
              <a:rPr lang="zh-CN" altLang="en-US" b="1" dirty="0" smtClean="0">
                <a:solidFill>
                  <a:schemeClr val="bg1"/>
                </a:solidFill>
              </a:rPr>
              <a:t>第一部分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0-#ppt_w/2"/>
                                          </p:val>
                                        </p:tav>
                                        <p:tav tm="100000">
                                          <p:val>
                                            <p:strVal val="#ppt_x"/>
                                          </p:val>
                                        </p:tav>
                                      </p:tavLst>
                                    </p:anim>
                                    <p:anim calcmode="lin" valueType="num">
                                      <p:cBhvr additive="base">
                                        <p:cTn id="8" dur="500" fill="hold"/>
                                        <p:tgtEl>
                                          <p:spTgt spid="133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314"/>
                                        </p:tgtEl>
                                        <p:attrNameLst>
                                          <p:attrName>style.visibility</p:attrName>
                                        </p:attrNameLst>
                                      </p:cBhvr>
                                      <p:to>
                                        <p:strVal val="visible"/>
                                      </p:to>
                                    </p:set>
                                    <p:anim calcmode="lin" valueType="num">
                                      <p:cBhvr additive="base">
                                        <p:cTn id="11" dur="500" fill="hold"/>
                                        <p:tgtEl>
                                          <p:spTgt spid="13314"/>
                                        </p:tgtEl>
                                        <p:attrNameLst>
                                          <p:attrName>ppt_x</p:attrName>
                                        </p:attrNameLst>
                                      </p:cBhvr>
                                      <p:tavLst>
                                        <p:tav tm="0">
                                          <p:val>
                                            <p:strVal val="1+#ppt_w/2"/>
                                          </p:val>
                                        </p:tav>
                                        <p:tav tm="100000">
                                          <p:val>
                                            <p:strVal val="#ppt_x"/>
                                          </p:val>
                                        </p:tav>
                                      </p:tavLst>
                                    </p:anim>
                                    <p:anim calcmode="lin" valueType="num">
                                      <p:cBhvr additive="base">
                                        <p:cTn id="12" dur="500" fill="hold"/>
                                        <p:tgtEl>
                                          <p:spTgt spid="133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3317">
                                            <p:txEl>
                                              <p:pRg st="0" end="0"/>
                                            </p:txEl>
                                          </p:spTgt>
                                        </p:tgtEl>
                                        <p:attrNameLst>
                                          <p:attrName>style.visibility</p:attrName>
                                        </p:attrNameLst>
                                      </p:cBhvr>
                                      <p:to>
                                        <p:strVal val="visible"/>
                                      </p:to>
                                    </p:set>
                                    <p:animEffect transition="in" filter="fade">
                                      <p:cBhvr>
                                        <p:cTn id="16" dur="500"/>
                                        <p:tgtEl>
                                          <p:spTgt spid="13317">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316"/>
                                        </p:tgtEl>
                                        <p:attrNameLst>
                                          <p:attrName>style.visibility</p:attrName>
                                        </p:attrNameLst>
                                      </p:cBhvr>
                                      <p:to>
                                        <p:strVal val="visible"/>
                                      </p:to>
                                    </p:set>
                                    <p:animEffect transition="in" filter="fade">
                                      <p:cBhvr>
                                        <p:cTn id="19"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467544" y="1916832"/>
            <a:ext cx="8280920" cy="39580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2400" b="1" dirty="0" smtClean="0">
                <a:solidFill>
                  <a:srgbClr val="FF0000"/>
                </a:solidFill>
              </a:rPr>
              <a:t>2.</a:t>
            </a:r>
            <a:r>
              <a:rPr lang="zh-CN" altLang="zh-CN" sz="2400" b="1" dirty="0" smtClean="0">
                <a:solidFill>
                  <a:srgbClr val="FF0000"/>
                </a:solidFill>
              </a:rPr>
              <a:t>研究内容</a:t>
            </a:r>
            <a:endParaRPr lang="en-US" altLang="zh-CN" sz="2400" b="1" dirty="0" smtClean="0">
              <a:solidFill>
                <a:srgbClr val="FF0000"/>
              </a:solidFill>
            </a:endParaRPr>
          </a:p>
          <a:p>
            <a:r>
              <a:rPr lang="zh-CN" altLang="zh-CN" sz="2400" b="1" dirty="0" smtClean="0"/>
              <a:t>课题研究内容的论证中，还应该交待研究的重点和难点。</a:t>
            </a:r>
            <a:r>
              <a:rPr lang="zh-CN" altLang="zh-CN" sz="2400" dirty="0" smtClean="0"/>
              <a:t>在整个研究过程中，应着力于探索突破重、难点的具体途径与方法。在大多数研究中，对重点和难点问题的解决，往往正是课题的创新和特色。</a:t>
            </a:r>
          </a:p>
          <a:p>
            <a:endParaRPr lang="en-US" altLang="zh-CN" sz="2400" b="1" dirty="0" smtClean="0">
              <a:solidFill>
                <a:srgbClr val="FF0000"/>
              </a:solidFill>
            </a:endParaRPr>
          </a:p>
          <a:p>
            <a:endParaRPr lang="zh-CN" altLang="zh-CN" sz="2400" dirty="0" smtClean="0"/>
          </a:p>
          <a:p>
            <a:pPr>
              <a:lnSpc>
                <a:spcPct val="80000"/>
              </a:lnSpc>
              <a:buFontTx/>
              <a:buNone/>
            </a:pPr>
            <a:endParaRPr lang="en-US" altLang="zh-CN" sz="2400" b="1" dirty="0" smtClean="0">
              <a:solidFill>
                <a:srgbClr val="FF0000"/>
              </a:solidFill>
            </a:endParaRPr>
          </a:p>
          <a:p>
            <a:pPr>
              <a:lnSpc>
                <a:spcPct val="80000"/>
              </a:lnSpc>
              <a:buFontTx/>
              <a:buNone/>
            </a:pPr>
            <a:endParaRPr lang="zh-CN" altLang="en-US" sz="2000" b="1" dirty="0" smtClean="0">
              <a:solidFill>
                <a:schemeClr val="accent2"/>
              </a:solidFill>
              <a:ea typeface="宋体" charset="-122"/>
            </a:endParaRPr>
          </a:p>
          <a:p>
            <a:endParaRPr lang="zh-CN" altLang="zh-CN" sz="2400" dirty="0" smtClean="0">
              <a:solidFill>
                <a:srgbClr val="FF0000"/>
              </a:solidFill>
            </a:endParaRPr>
          </a:p>
          <a:p>
            <a:r>
              <a:rPr lang="en-US" altLang="zh-CN" sz="2400" dirty="0" smtClean="0"/>
              <a:t>       </a:t>
            </a:r>
            <a:endParaRPr lang="zh-CN" altLang="zh-CN" sz="2400" dirty="0"/>
          </a:p>
        </p:txBody>
      </p:sp>
      <p:sp>
        <p:nvSpPr>
          <p:cNvPr id="5" name="矩形 4"/>
          <p:cNvSpPr/>
          <p:nvPr/>
        </p:nvSpPr>
        <p:spPr>
          <a:xfrm>
            <a:off x="179512" y="980728"/>
            <a:ext cx="7344816" cy="477054"/>
          </a:xfrm>
          <a:prstGeom prst="rect">
            <a:avLst/>
          </a:prstGeom>
        </p:spPr>
        <p:txBody>
          <a:bodyPr wrap="square">
            <a:spAutoFit/>
          </a:bodyPr>
          <a:lstStyle/>
          <a:p>
            <a:pPr lvl="0" indent="355600" fontAlgn="base">
              <a:lnSpc>
                <a:spcPts val="3000"/>
              </a:lnSpc>
              <a:spcBef>
                <a:spcPct val="0"/>
              </a:spcBef>
              <a:spcAft>
                <a:spcPct val="0"/>
              </a:spcAft>
            </a:pPr>
            <a:r>
              <a:rPr lang="zh-CN" altLang="en-US" sz="2400" b="1" dirty="0" smtClean="0">
                <a:solidFill>
                  <a:srgbClr val="1A07A9"/>
                </a:solidFill>
              </a:rPr>
              <a:t>（一）</a:t>
            </a:r>
            <a:r>
              <a:rPr lang="zh-CN" altLang="zh-CN" sz="2400" b="1" dirty="0" smtClean="0">
                <a:solidFill>
                  <a:srgbClr val="1A07A9"/>
                </a:solidFill>
              </a:rPr>
              <a:t>研究内容</a:t>
            </a:r>
            <a:r>
              <a:rPr lang="zh-CN" altLang="en-US" sz="2400" b="1" dirty="0" smtClean="0">
                <a:solidFill>
                  <a:srgbClr val="1A07A9"/>
                </a:solidFill>
              </a:rPr>
              <a:t>、</a:t>
            </a:r>
            <a:r>
              <a:rPr lang="zh-CN" altLang="zh-CN" sz="2400" b="1" dirty="0" smtClean="0">
                <a:solidFill>
                  <a:srgbClr val="1A07A9"/>
                </a:solidFill>
              </a:rPr>
              <a:t>研究目标和拟解决的关键问题</a:t>
            </a:r>
            <a:endParaRPr lang="en-US" altLang="zh-CN" sz="2400" b="1" dirty="0" smtClean="0">
              <a:solidFill>
                <a:srgbClr val="1A07A9"/>
              </a:solidFill>
            </a:endParaRPr>
          </a:p>
        </p:txBody>
      </p:sp>
      <p:sp>
        <p:nvSpPr>
          <p:cNvPr id="6" name="矩形 5"/>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467544" y="2038219"/>
            <a:ext cx="7992888" cy="48197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80000"/>
              </a:lnSpc>
              <a:buFontTx/>
              <a:buNone/>
            </a:pPr>
            <a:r>
              <a:rPr lang="en-US" altLang="zh-CN" sz="2400" b="1" dirty="0" smtClean="0">
                <a:solidFill>
                  <a:srgbClr val="FF0000"/>
                </a:solidFill>
              </a:rPr>
              <a:t>3.</a:t>
            </a:r>
            <a:r>
              <a:rPr lang="zh-CN" altLang="zh-CN" sz="2000" b="1" dirty="0" smtClean="0">
                <a:solidFill>
                  <a:srgbClr val="FF0000"/>
                </a:solidFill>
              </a:rPr>
              <a:t>研究目标</a:t>
            </a:r>
            <a:endParaRPr lang="zh-CN" altLang="zh-CN" sz="2000" dirty="0" smtClean="0">
              <a:solidFill>
                <a:srgbClr val="FF0000"/>
              </a:solidFill>
            </a:endParaRPr>
          </a:p>
          <a:p>
            <a:r>
              <a:rPr lang="zh-CN" altLang="en-US" sz="2000" b="1" dirty="0" smtClean="0">
                <a:solidFill>
                  <a:schemeClr val="accent2"/>
                </a:solidFill>
              </a:rPr>
              <a:t>就是课题研究希望解决的问题和将要取得的成果，即通过研究获得的对某一教育现象及其有关现象之间的相互联系的科学认识。</a:t>
            </a:r>
          </a:p>
          <a:p>
            <a:pPr>
              <a:spcBef>
                <a:spcPct val="0"/>
              </a:spcBef>
              <a:buFontTx/>
              <a:buNone/>
            </a:pPr>
            <a:r>
              <a:rPr lang="zh-CN" altLang="en-US" sz="2000" b="1" dirty="0" smtClean="0">
                <a:solidFill>
                  <a:srgbClr val="FF3300"/>
                </a:solidFill>
                <a:ea typeface="华文中宋" pitchFamily="2" charset="-122"/>
              </a:rPr>
              <a:t>研究目标的特征：</a:t>
            </a:r>
          </a:p>
          <a:p>
            <a:pPr>
              <a:buFontTx/>
              <a:buNone/>
            </a:pPr>
            <a:r>
              <a:rPr lang="en-US" altLang="zh-CN" sz="2000" b="1" dirty="0" smtClean="0">
                <a:solidFill>
                  <a:schemeClr val="accent2"/>
                </a:solidFill>
                <a:ea typeface="华文中宋" pitchFamily="2" charset="-122"/>
              </a:rPr>
              <a:t>     1.</a:t>
            </a:r>
            <a:r>
              <a:rPr lang="zh-CN" altLang="en-US" sz="2000" b="1" dirty="0" smtClean="0">
                <a:solidFill>
                  <a:schemeClr val="accent2"/>
                </a:solidFill>
                <a:ea typeface="华文中宋" pitchFamily="2" charset="-122"/>
              </a:rPr>
              <a:t>清   晰</a:t>
            </a:r>
          </a:p>
          <a:p>
            <a:pPr>
              <a:buFontTx/>
              <a:buNone/>
            </a:pPr>
            <a:r>
              <a:rPr lang="en-US" altLang="zh-CN" sz="2000" b="1" dirty="0" smtClean="0">
                <a:solidFill>
                  <a:schemeClr val="accent2"/>
                </a:solidFill>
                <a:ea typeface="华文中宋" pitchFamily="2" charset="-122"/>
              </a:rPr>
              <a:t>     2.</a:t>
            </a:r>
            <a:r>
              <a:rPr lang="zh-CN" altLang="en-US" sz="2000" b="1" dirty="0" smtClean="0">
                <a:solidFill>
                  <a:schemeClr val="accent2"/>
                </a:solidFill>
                <a:ea typeface="华文中宋" pitchFamily="2" charset="-122"/>
              </a:rPr>
              <a:t>可分解</a:t>
            </a:r>
          </a:p>
          <a:p>
            <a:pPr>
              <a:buFontTx/>
              <a:buNone/>
            </a:pPr>
            <a:r>
              <a:rPr lang="en-US" altLang="zh-CN" sz="2000" b="1" dirty="0" smtClean="0">
                <a:solidFill>
                  <a:schemeClr val="accent2"/>
                </a:solidFill>
                <a:ea typeface="华文中宋" pitchFamily="2" charset="-122"/>
              </a:rPr>
              <a:t>     3.</a:t>
            </a:r>
            <a:r>
              <a:rPr lang="zh-CN" altLang="en-US" sz="2000" b="1" dirty="0" smtClean="0">
                <a:solidFill>
                  <a:schemeClr val="accent2"/>
                </a:solidFill>
                <a:ea typeface="华文中宋" pitchFamily="2" charset="-122"/>
              </a:rPr>
              <a:t>概括化</a:t>
            </a:r>
            <a:endParaRPr lang="zh-CN" altLang="en-US" sz="2000" b="1" dirty="0" smtClean="0">
              <a:solidFill>
                <a:schemeClr val="accent2"/>
              </a:solidFill>
              <a:effectLst>
                <a:outerShdw blurRad="38100" dist="38100" dir="2700000" algn="tl">
                  <a:srgbClr val="C0C0C0"/>
                </a:outerShdw>
              </a:effectLst>
            </a:endParaRPr>
          </a:p>
          <a:p>
            <a:pPr>
              <a:buFontTx/>
              <a:buNone/>
            </a:pPr>
            <a:r>
              <a:rPr lang="zh-CN" altLang="en-US" sz="2000" b="1" dirty="0" smtClean="0">
                <a:solidFill>
                  <a:srgbClr val="FF3300"/>
                </a:solidFill>
                <a:effectLst>
                  <a:outerShdw blurRad="38100" dist="38100" dir="2700000" algn="tl">
                    <a:srgbClr val="C0C0C0"/>
                  </a:outerShdw>
                </a:effectLst>
              </a:rPr>
              <a:t>研究目标类型：</a:t>
            </a:r>
          </a:p>
          <a:p>
            <a:pPr>
              <a:buFontTx/>
              <a:buNone/>
            </a:pPr>
            <a:r>
              <a:rPr lang="en-US" altLang="zh-CN" sz="2000" b="1" dirty="0" smtClean="0">
                <a:solidFill>
                  <a:schemeClr val="accent2"/>
                </a:solidFill>
                <a:effectLst>
                  <a:outerShdw blurRad="38100" dist="38100" dir="2700000" algn="tl">
                    <a:srgbClr val="C0C0C0"/>
                  </a:outerShdw>
                </a:effectLst>
              </a:rPr>
              <a:t>    1.</a:t>
            </a:r>
            <a:r>
              <a:rPr lang="zh-CN" altLang="en-US" sz="2000" b="1" dirty="0" smtClean="0">
                <a:solidFill>
                  <a:schemeClr val="accent2"/>
                </a:solidFill>
                <a:effectLst>
                  <a:outerShdw blurRad="38100" dist="38100" dir="2700000" algn="tl">
                    <a:srgbClr val="C0C0C0"/>
                  </a:outerShdw>
                </a:effectLst>
              </a:rPr>
              <a:t>理论性目标</a:t>
            </a:r>
          </a:p>
          <a:p>
            <a:pPr>
              <a:buFontTx/>
              <a:buNone/>
            </a:pPr>
            <a:r>
              <a:rPr lang="zh-CN" altLang="en-US" sz="2000" b="1" dirty="0" smtClean="0">
                <a:solidFill>
                  <a:schemeClr val="accent2"/>
                </a:solidFill>
                <a:effectLst>
                  <a:outerShdw blurRad="38100" dist="38100" dir="2700000" algn="tl">
                    <a:srgbClr val="C0C0C0"/>
                  </a:outerShdw>
                </a:effectLst>
              </a:rPr>
              <a:t>    </a:t>
            </a:r>
            <a:r>
              <a:rPr lang="en-US" altLang="zh-CN" sz="2000" b="1" dirty="0" smtClean="0">
                <a:solidFill>
                  <a:schemeClr val="accent2"/>
                </a:solidFill>
                <a:effectLst>
                  <a:outerShdw blurRad="38100" dist="38100" dir="2700000" algn="tl">
                    <a:srgbClr val="C0C0C0"/>
                  </a:outerShdw>
                </a:effectLst>
              </a:rPr>
              <a:t>2.</a:t>
            </a:r>
            <a:r>
              <a:rPr lang="zh-CN" altLang="en-US" sz="2000" b="1" dirty="0" smtClean="0">
                <a:solidFill>
                  <a:schemeClr val="accent2"/>
                </a:solidFill>
                <a:effectLst>
                  <a:outerShdw blurRad="38100" dist="38100" dir="2700000" algn="tl">
                    <a:srgbClr val="C0C0C0"/>
                  </a:outerShdw>
                </a:effectLst>
              </a:rPr>
              <a:t>实践性目标</a:t>
            </a:r>
          </a:p>
          <a:p>
            <a:pPr>
              <a:buFontTx/>
              <a:buNone/>
            </a:pPr>
            <a:r>
              <a:rPr lang="en-US" altLang="zh-CN" sz="2000" b="1" dirty="0" smtClean="0">
                <a:solidFill>
                  <a:schemeClr val="accent2"/>
                </a:solidFill>
                <a:effectLst>
                  <a:outerShdw blurRad="38100" dist="38100" dir="2700000" algn="tl">
                    <a:srgbClr val="C0C0C0"/>
                  </a:outerShdw>
                </a:effectLst>
              </a:rPr>
              <a:t>    3.</a:t>
            </a:r>
            <a:r>
              <a:rPr lang="zh-CN" altLang="en-US" sz="2000" b="1" dirty="0" smtClean="0">
                <a:solidFill>
                  <a:schemeClr val="accent2"/>
                </a:solidFill>
                <a:effectLst>
                  <a:outerShdw blurRad="38100" dist="38100" dir="2700000" algn="tl">
                    <a:srgbClr val="C0C0C0"/>
                  </a:outerShdw>
                </a:effectLst>
              </a:rPr>
              <a:t>发展性目标</a:t>
            </a:r>
            <a:endParaRPr lang="zh-CN" altLang="en-US" sz="2000" b="1" dirty="0" smtClean="0">
              <a:solidFill>
                <a:schemeClr val="accent2"/>
              </a:solidFill>
            </a:endParaRPr>
          </a:p>
          <a:p>
            <a:endParaRPr lang="zh-CN" altLang="zh-CN" sz="2400" dirty="0" smtClean="0">
              <a:solidFill>
                <a:srgbClr val="1A07A9"/>
              </a:solidFill>
            </a:endParaRPr>
          </a:p>
          <a:p>
            <a:pPr>
              <a:lnSpc>
                <a:spcPct val="80000"/>
              </a:lnSpc>
              <a:buFontTx/>
              <a:buNone/>
            </a:pPr>
            <a:endParaRPr lang="zh-CN" altLang="en-US" sz="2000" b="1" dirty="0" smtClean="0">
              <a:solidFill>
                <a:schemeClr val="accent2"/>
              </a:solidFill>
              <a:ea typeface="宋体" charset="-122"/>
            </a:endParaRPr>
          </a:p>
          <a:p>
            <a:endParaRPr lang="zh-CN" altLang="zh-CN" sz="2400" dirty="0" smtClean="0">
              <a:solidFill>
                <a:srgbClr val="FF0000"/>
              </a:solidFill>
            </a:endParaRPr>
          </a:p>
          <a:p>
            <a:r>
              <a:rPr lang="en-US" altLang="zh-CN" sz="2400" dirty="0" smtClean="0"/>
              <a:t>       </a:t>
            </a:r>
            <a:endParaRPr lang="zh-CN" altLang="zh-CN" sz="2400" dirty="0"/>
          </a:p>
        </p:txBody>
      </p:sp>
      <p:sp>
        <p:nvSpPr>
          <p:cNvPr id="4" name="矩形 3"/>
          <p:cNvSpPr/>
          <p:nvPr/>
        </p:nvSpPr>
        <p:spPr>
          <a:xfrm>
            <a:off x="179512" y="980728"/>
            <a:ext cx="7344816" cy="456151"/>
          </a:xfrm>
          <a:prstGeom prst="rect">
            <a:avLst/>
          </a:prstGeom>
        </p:spPr>
        <p:txBody>
          <a:bodyPr wrap="square">
            <a:spAutoFit/>
          </a:bodyPr>
          <a:lstStyle/>
          <a:p>
            <a:pPr lvl="0" indent="355600" fontAlgn="base">
              <a:lnSpc>
                <a:spcPts val="3000"/>
              </a:lnSpc>
              <a:spcBef>
                <a:spcPct val="0"/>
              </a:spcBef>
              <a:spcAft>
                <a:spcPct val="0"/>
              </a:spcAft>
            </a:pPr>
            <a:r>
              <a:rPr lang="zh-CN" altLang="en-US" sz="2400" b="1" dirty="0" smtClean="0">
                <a:solidFill>
                  <a:srgbClr val="1A07A9"/>
                </a:solidFill>
              </a:rPr>
              <a:t>（一）</a:t>
            </a:r>
            <a:r>
              <a:rPr lang="zh-CN" altLang="zh-CN" sz="2400" b="1" dirty="0" smtClean="0">
                <a:solidFill>
                  <a:srgbClr val="1A07A9"/>
                </a:solidFill>
              </a:rPr>
              <a:t>研究内容</a:t>
            </a:r>
            <a:r>
              <a:rPr lang="zh-CN" altLang="en-US" sz="2400" b="1" dirty="0" smtClean="0">
                <a:solidFill>
                  <a:srgbClr val="1A07A9"/>
                </a:solidFill>
              </a:rPr>
              <a:t>、</a:t>
            </a:r>
            <a:r>
              <a:rPr lang="zh-CN" altLang="zh-CN" sz="2400" b="1" dirty="0" smtClean="0">
                <a:solidFill>
                  <a:srgbClr val="1A07A9"/>
                </a:solidFill>
              </a:rPr>
              <a:t>研究目标和拟解决的关键问题</a:t>
            </a:r>
            <a:endParaRPr lang="en-US" altLang="zh-CN" sz="2400" b="1" dirty="0" smtClean="0">
              <a:solidFill>
                <a:srgbClr val="1A07A9"/>
              </a:solidFill>
            </a:endParaRPr>
          </a:p>
        </p:txBody>
      </p:sp>
      <p:sp>
        <p:nvSpPr>
          <p:cNvPr id="5" name="矩形 4"/>
          <p:cNvSpPr/>
          <p:nvPr/>
        </p:nvSpPr>
        <p:spPr>
          <a:xfrm>
            <a:off x="2987824" y="4437112"/>
            <a:ext cx="4572000" cy="1200329"/>
          </a:xfrm>
          <a:prstGeom prst="rect">
            <a:avLst/>
          </a:prstGeom>
        </p:spPr>
        <p:txBody>
          <a:bodyPr>
            <a:spAutoFit/>
          </a:bodyPr>
          <a:lstStyle/>
          <a:p>
            <a:r>
              <a:rPr lang="zh-CN" altLang="zh-CN" sz="2400" b="1" dirty="0" smtClean="0">
                <a:solidFill>
                  <a:srgbClr val="1A07A9"/>
                </a:solidFill>
              </a:rPr>
              <a:t>分别描述理论研究、实践研究结果状态以及研究以后学校、教师、学生的发展状态。</a:t>
            </a:r>
            <a:endParaRPr lang="zh-CN" altLang="en-US" sz="2400" b="1" dirty="0"/>
          </a:p>
        </p:txBody>
      </p:sp>
      <p:sp>
        <p:nvSpPr>
          <p:cNvPr id="6" name="矩形 5"/>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539552" y="2564351"/>
            <a:ext cx="8460432" cy="22344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80000"/>
              </a:lnSpc>
              <a:buFontTx/>
              <a:buNone/>
            </a:pPr>
            <a:r>
              <a:rPr lang="en-US" altLang="zh-CN" sz="2400" b="1" dirty="0" smtClean="0">
                <a:solidFill>
                  <a:srgbClr val="FF0000"/>
                </a:solidFill>
              </a:rPr>
              <a:t>3.</a:t>
            </a:r>
            <a:r>
              <a:rPr lang="zh-CN" altLang="zh-CN" sz="2400" b="1" dirty="0" smtClean="0">
                <a:solidFill>
                  <a:srgbClr val="FF0000"/>
                </a:solidFill>
              </a:rPr>
              <a:t>研究目标</a:t>
            </a:r>
            <a:endParaRPr lang="en-US" altLang="zh-CN" sz="2400" dirty="0" smtClean="0"/>
          </a:p>
          <a:p>
            <a:r>
              <a:rPr lang="en-US" altLang="zh-CN" sz="2400" b="1" u="sng" dirty="0" smtClean="0"/>
              <a:t>《</a:t>
            </a:r>
            <a:r>
              <a:rPr lang="zh-CN" altLang="zh-CN" sz="2400" b="1" u="sng" dirty="0" smtClean="0"/>
              <a:t>高职院校学生职业核心能力培养的实践研究</a:t>
            </a:r>
            <a:r>
              <a:rPr lang="en-US" altLang="zh-CN" sz="2400" b="1" u="sng" dirty="0" smtClean="0"/>
              <a:t>》</a:t>
            </a:r>
            <a:r>
              <a:rPr lang="zh-CN" altLang="zh-CN" sz="2400" b="1" dirty="0" smtClean="0">
                <a:solidFill>
                  <a:srgbClr val="FF0000"/>
                </a:solidFill>
              </a:rPr>
              <a:t>研究目标</a:t>
            </a:r>
            <a:r>
              <a:rPr lang="zh-CN" altLang="en-US" sz="2400" b="1" dirty="0" smtClean="0">
                <a:solidFill>
                  <a:srgbClr val="FF0000"/>
                </a:solidFill>
              </a:rPr>
              <a:t>：</a:t>
            </a:r>
            <a:endParaRPr lang="en-US" altLang="zh-CN" sz="2400" u="sng" dirty="0" smtClean="0"/>
          </a:p>
          <a:p>
            <a:r>
              <a:rPr lang="en-US" altLang="zh-CN" sz="2400" dirty="0" smtClean="0"/>
              <a:t>1</a:t>
            </a:r>
            <a:r>
              <a:rPr lang="zh-CN" altLang="zh-CN" sz="2400" dirty="0" smtClean="0"/>
              <a:t>、明确高职院校学生职业核心能力内涵。</a:t>
            </a:r>
            <a:r>
              <a:rPr lang="zh-CN" altLang="en-US" sz="2400" dirty="0" smtClean="0">
                <a:solidFill>
                  <a:srgbClr val="FF3300"/>
                </a:solidFill>
              </a:rPr>
              <a:t>（理论层面）</a:t>
            </a:r>
            <a:endParaRPr lang="zh-CN" altLang="zh-CN" sz="2400" dirty="0" smtClean="0"/>
          </a:p>
          <a:p>
            <a:r>
              <a:rPr lang="en-US" altLang="zh-CN" sz="2400" dirty="0" smtClean="0"/>
              <a:t>2</a:t>
            </a:r>
            <a:r>
              <a:rPr lang="zh-CN" altLang="zh-CN" sz="2400" dirty="0" smtClean="0"/>
              <a:t>、建构高职院校学生职业核心能力的培养体系。</a:t>
            </a:r>
            <a:r>
              <a:rPr lang="zh-CN" altLang="en-US" sz="2400" dirty="0" smtClean="0">
                <a:solidFill>
                  <a:srgbClr val="FF3300"/>
                </a:solidFill>
              </a:rPr>
              <a:t>（实践层面）</a:t>
            </a:r>
            <a:endParaRPr lang="zh-CN" altLang="zh-CN" sz="2400" dirty="0" smtClean="0"/>
          </a:p>
          <a:p>
            <a:r>
              <a:rPr lang="en-US" altLang="zh-CN" sz="2400" dirty="0" smtClean="0"/>
              <a:t>3</a:t>
            </a:r>
            <a:r>
              <a:rPr lang="zh-CN" altLang="zh-CN" sz="2400" dirty="0" smtClean="0"/>
              <a:t>、探索实践高职院校学生职业核心能力的“三层次递进，四结合培养”的培养模式。</a:t>
            </a:r>
            <a:r>
              <a:rPr lang="zh-CN" altLang="en-US" sz="2400" dirty="0" smtClean="0">
                <a:solidFill>
                  <a:srgbClr val="FF3300"/>
                </a:solidFill>
              </a:rPr>
              <a:t>（发展层面）</a:t>
            </a:r>
            <a:endParaRPr lang="en-US" altLang="zh-CN" sz="2400" dirty="0" smtClean="0">
              <a:solidFill>
                <a:srgbClr val="FF3300"/>
              </a:solidFill>
            </a:endParaRPr>
          </a:p>
        </p:txBody>
      </p:sp>
      <p:sp>
        <p:nvSpPr>
          <p:cNvPr id="4" name="矩形 3"/>
          <p:cNvSpPr/>
          <p:nvPr/>
        </p:nvSpPr>
        <p:spPr>
          <a:xfrm>
            <a:off x="179512" y="1124744"/>
            <a:ext cx="7344816" cy="456151"/>
          </a:xfrm>
          <a:prstGeom prst="rect">
            <a:avLst/>
          </a:prstGeom>
        </p:spPr>
        <p:txBody>
          <a:bodyPr wrap="square">
            <a:spAutoFit/>
          </a:bodyPr>
          <a:lstStyle/>
          <a:p>
            <a:pPr lvl="0" indent="355600" fontAlgn="base">
              <a:lnSpc>
                <a:spcPts val="3000"/>
              </a:lnSpc>
              <a:spcBef>
                <a:spcPct val="0"/>
              </a:spcBef>
              <a:spcAft>
                <a:spcPct val="0"/>
              </a:spcAft>
            </a:pPr>
            <a:r>
              <a:rPr lang="zh-CN" altLang="en-US" sz="2400" b="1" dirty="0" smtClean="0">
                <a:solidFill>
                  <a:srgbClr val="1A07A9"/>
                </a:solidFill>
              </a:rPr>
              <a:t>（一）</a:t>
            </a:r>
            <a:r>
              <a:rPr lang="zh-CN" altLang="zh-CN" sz="2400" b="1" dirty="0" smtClean="0">
                <a:solidFill>
                  <a:srgbClr val="1A07A9"/>
                </a:solidFill>
              </a:rPr>
              <a:t>研究内容</a:t>
            </a:r>
            <a:r>
              <a:rPr lang="zh-CN" altLang="en-US" sz="2400" b="1" dirty="0" smtClean="0">
                <a:solidFill>
                  <a:srgbClr val="1A07A9"/>
                </a:solidFill>
              </a:rPr>
              <a:t>、</a:t>
            </a:r>
            <a:r>
              <a:rPr lang="zh-CN" altLang="zh-CN" sz="2400" b="1" dirty="0" smtClean="0">
                <a:solidFill>
                  <a:srgbClr val="1A07A9"/>
                </a:solidFill>
              </a:rPr>
              <a:t>研究目标和拟解决的关键问题</a:t>
            </a:r>
            <a:endParaRPr lang="en-US" altLang="zh-CN" sz="2400" b="1" dirty="0" smtClean="0">
              <a:solidFill>
                <a:srgbClr val="1A07A9"/>
              </a:solidFill>
            </a:endParaRPr>
          </a:p>
        </p:txBody>
      </p:sp>
      <p:sp>
        <p:nvSpPr>
          <p:cNvPr id="5" name="矩形 4"/>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95536" y="1556792"/>
            <a:ext cx="8460432" cy="55584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80000"/>
              </a:lnSpc>
              <a:buFontTx/>
              <a:buNone/>
            </a:pPr>
            <a:r>
              <a:rPr lang="en-US" altLang="zh-CN" sz="2400" b="1" dirty="0" smtClean="0">
                <a:solidFill>
                  <a:srgbClr val="FF0000"/>
                </a:solidFill>
              </a:rPr>
              <a:t>3.</a:t>
            </a:r>
            <a:r>
              <a:rPr lang="zh-CN" altLang="zh-CN" sz="2400" b="1" dirty="0" smtClean="0">
                <a:solidFill>
                  <a:srgbClr val="FF0000"/>
                </a:solidFill>
              </a:rPr>
              <a:t>研究目标</a:t>
            </a:r>
            <a:endParaRPr lang="en-US" altLang="zh-CN" sz="2400" dirty="0" smtClean="0"/>
          </a:p>
          <a:p>
            <a:r>
              <a:rPr lang="en-US" altLang="zh-CN" sz="2400" b="1" u="sng" dirty="0" smtClean="0"/>
              <a:t>《</a:t>
            </a:r>
            <a:r>
              <a:rPr lang="zh-CN" altLang="zh-CN" sz="2400" b="1" u="sng" dirty="0" smtClean="0"/>
              <a:t>高职院校学生职业核心能力培养的实践研究</a:t>
            </a:r>
            <a:r>
              <a:rPr lang="en-US" altLang="zh-CN" sz="2400" b="1" u="sng" dirty="0" smtClean="0"/>
              <a:t>》</a:t>
            </a:r>
            <a:r>
              <a:rPr lang="zh-CN" altLang="zh-CN" sz="2400" b="1" dirty="0" smtClean="0">
                <a:solidFill>
                  <a:srgbClr val="FF0000"/>
                </a:solidFill>
              </a:rPr>
              <a:t>研究</a:t>
            </a:r>
            <a:r>
              <a:rPr lang="zh-CN" altLang="en-US" sz="2400" b="1" dirty="0" smtClean="0">
                <a:solidFill>
                  <a:srgbClr val="FF0000"/>
                </a:solidFill>
              </a:rPr>
              <a:t>内容：</a:t>
            </a:r>
            <a:endParaRPr lang="zh-CN" altLang="zh-CN" sz="2400" dirty="0" smtClean="0"/>
          </a:p>
          <a:p>
            <a:r>
              <a:rPr lang="en-US" altLang="zh-CN" sz="2400" u="sng" dirty="0" smtClean="0">
                <a:hlinkClick r:id="" action="ppaction://hlinkfile"/>
              </a:rPr>
              <a:t>1.高职院校学生职业核心能力内涵研究</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1</a:t>
            </a:r>
            <a:r>
              <a:rPr lang="zh-CN" altLang="en-US" sz="2400" u="sng" dirty="0" smtClean="0">
                <a:hlinkClick r:id="" action="ppaction://hlinkfile"/>
              </a:rPr>
              <a:t>）</a:t>
            </a:r>
            <a:r>
              <a:rPr lang="en-US" altLang="zh-CN" sz="2400" u="sng" dirty="0" smtClean="0">
                <a:hlinkClick r:id="" action="ppaction://hlinkfile"/>
              </a:rPr>
              <a:t>高职院校学生职业核心能力基本概念</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2</a:t>
            </a:r>
            <a:r>
              <a:rPr lang="zh-CN" altLang="en-US" sz="2400" u="sng" dirty="0" smtClean="0">
                <a:hlinkClick r:id="" action="ppaction://hlinkfile"/>
              </a:rPr>
              <a:t>）</a:t>
            </a:r>
            <a:r>
              <a:rPr lang="en-US" altLang="zh-CN" sz="2400" u="sng" dirty="0" smtClean="0">
                <a:hlinkClick r:id="" action="ppaction://hlinkfile"/>
              </a:rPr>
              <a:t>高职院校学生职业核心能力应包含的具体内容</a:t>
            </a:r>
            <a:r>
              <a:rPr lang="en-US" altLang="zh-CN" sz="2400" dirty="0" smtClean="0">
                <a:hlinkClick r:id="" action="ppaction://hlinkfile"/>
              </a:rPr>
              <a:t>	</a:t>
            </a:r>
            <a:endParaRPr lang="zh-CN" altLang="zh-CN" sz="2400" dirty="0" smtClean="0"/>
          </a:p>
          <a:p>
            <a:r>
              <a:rPr lang="en-US" altLang="zh-CN" sz="2400" u="sng" dirty="0" smtClean="0">
                <a:hlinkClick r:id="" action="ppaction://hlinkfile"/>
              </a:rPr>
              <a:t>2. 高职院校学生职业核心能力培养体系研究</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1</a:t>
            </a:r>
            <a:r>
              <a:rPr lang="zh-CN" altLang="en-US" sz="2400" u="sng" dirty="0" smtClean="0">
                <a:hlinkClick r:id="" action="ppaction://hlinkfile"/>
              </a:rPr>
              <a:t>）</a:t>
            </a:r>
            <a:r>
              <a:rPr lang="en-US" altLang="zh-CN" sz="2400" u="sng" dirty="0" smtClean="0">
                <a:hlinkClick r:id="" action="ppaction://hlinkfile"/>
              </a:rPr>
              <a:t>准确定位培养目标</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2</a:t>
            </a:r>
            <a:r>
              <a:rPr lang="zh-CN" altLang="en-US" sz="2400" u="sng" dirty="0" smtClean="0">
                <a:hlinkClick r:id="" action="ppaction://hlinkfile"/>
              </a:rPr>
              <a:t>）</a:t>
            </a:r>
            <a:r>
              <a:rPr lang="en-US" altLang="zh-CN" sz="2400" u="sng" dirty="0" smtClean="0">
                <a:hlinkClick r:id="" action="ppaction://hlinkfile"/>
              </a:rPr>
              <a:t>系统构建课程体系</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3</a:t>
            </a:r>
            <a:r>
              <a:rPr lang="zh-CN" altLang="en-US" sz="2400" u="sng" dirty="0" smtClean="0">
                <a:hlinkClick r:id="" action="ppaction://hlinkfile"/>
              </a:rPr>
              <a:t>）</a:t>
            </a:r>
            <a:r>
              <a:rPr lang="en-US" altLang="zh-CN" sz="2400" u="sng" dirty="0" smtClean="0">
                <a:hlinkClick r:id="" action="ppaction://hlinkfile"/>
              </a:rPr>
              <a:t>建立实践训练体系</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4</a:t>
            </a:r>
            <a:r>
              <a:rPr lang="zh-CN" altLang="en-US" sz="2400" u="sng" dirty="0" smtClean="0">
                <a:hlinkClick r:id="" action="ppaction://hlinkfile"/>
              </a:rPr>
              <a:t>）</a:t>
            </a:r>
            <a:r>
              <a:rPr lang="en-US" altLang="zh-CN" sz="2400" u="sng" dirty="0" smtClean="0">
                <a:hlinkClick r:id="" action="ppaction://hlinkfile"/>
              </a:rPr>
              <a:t>科学设计评价体系</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5</a:t>
            </a:r>
            <a:r>
              <a:rPr lang="zh-CN" altLang="en-US" sz="2400" u="sng" dirty="0" smtClean="0">
                <a:hlinkClick r:id="" action="ppaction://hlinkfile"/>
              </a:rPr>
              <a:t>）</a:t>
            </a:r>
            <a:r>
              <a:rPr lang="en-US" altLang="zh-CN" sz="2400" u="sng" dirty="0" smtClean="0">
                <a:hlinkClick r:id="" action="ppaction://hlinkfile"/>
              </a:rPr>
              <a:t>完善运行保障体系</a:t>
            </a:r>
            <a:r>
              <a:rPr lang="en-US" altLang="zh-CN" sz="2400" dirty="0" smtClean="0">
                <a:hlinkClick r:id="" action="ppaction://hlinkfile"/>
              </a:rPr>
              <a:t>	</a:t>
            </a:r>
            <a:endParaRPr lang="zh-CN" altLang="zh-CN" sz="2400" dirty="0" smtClean="0"/>
          </a:p>
          <a:p>
            <a:r>
              <a:rPr lang="en-US" altLang="zh-CN" sz="2400" u="sng" dirty="0" smtClean="0">
                <a:hlinkClick r:id="" action="ppaction://hlinkfile"/>
              </a:rPr>
              <a:t>3.高职院校学生职业核心能力培养模式研究</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1</a:t>
            </a:r>
            <a:r>
              <a:rPr lang="zh-CN" altLang="en-US" sz="2400" u="sng" dirty="0" smtClean="0">
                <a:hlinkClick r:id="" action="ppaction://hlinkfile"/>
              </a:rPr>
              <a:t>）</a:t>
            </a:r>
            <a:r>
              <a:rPr lang="en-US" altLang="zh-CN" sz="2400" u="sng" dirty="0" smtClean="0">
                <a:hlinkClick r:id="" action="ppaction://hlinkfile"/>
              </a:rPr>
              <a:t>基础层”培养</a:t>
            </a:r>
            <a:r>
              <a:rPr lang="en-US" altLang="zh-CN" sz="2400" dirty="0" smtClean="0">
                <a:hlinkClick r:id="" action="ppaction://hlinkfile"/>
              </a:rPr>
              <a:t>	</a:t>
            </a:r>
            <a:r>
              <a:rPr lang="zh-CN" altLang="en-US" sz="2400" u="sng" dirty="0" smtClean="0">
                <a:hlinkClick r:id="" action="ppaction://hlinkfile"/>
              </a:rPr>
              <a:t>（</a:t>
            </a:r>
            <a:r>
              <a:rPr lang="en-US" altLang="zh-CN" sz="2400" u="sng" dirty="0" smtClean="0">
                <a:hlinkClick r:id="" action="ppaction://hlinkfile"/>
              </a:rPr>
              <a:t>2</a:t>
            </a:r>
            <a:r>
              <a:rPr lang="zh-CN" altLang="en-US" sz="2400" u="sng" dirty="0" smtClean="0">
                <a:hlinkClick r:id="" action="ppaction://hlinkfile"/>
              </a:rPr>
              <a:t>）</a:t>
            </a:r>
            <a:r>
              <a:rPr lang="en-US" altLang="zh-CN" sz="2400" u="sng" dirty="0" smtClean="0">
                <a:hlinkClick r:id="" action="ppaction://hlinkfile"/>
              </a:rPr>
              <a:t>拓展层”培养</a:t>
            </a:r>
            <a:r>
              <a:rPr lang="en-US" altLang="zh-CN" sz="2400" dirty="0" smtClean="0">
                <a:hlinkClick r:id="" action="ppaction://hlinkfile"/>
              </a:rPr>
              <a:t>	</a:t>
            </a:r>
            <a:endParaRPr lang="zh-CN" altLang="zh-CN" sz="2400" dirty="0" smtClean="0"/>
          </a:p>
          <a:p>
            <a:r>
              <a:rPr lang="zh-CN" altLang="en-US" sz="2400" u="sng" dirty="0" smtClean="0">
                <a:hlinkClick r:id="" action="ppaction://hlinkfile"/>
              </a:rPr>
              <a:t>（</a:t>
            </a:r>
            <a:r>
              <a:rPr lang="en-US" altLang="zh-CN" sz="2400" u="sng" dirty="0" smtClean="0">
                <a:hlinkClick r:id="" action="ppaction://hlinkfile"/>
              </a:rPr>
              <a:t>3</a:t>
            </a:r>
            <a:r>
              <a:rPr lang="zh-CN" altLang="en-US" sz="2400" u="sng" dirty="0" smtClean="0">
                <a:hlinkClick r:id="" action="ppaction://hlinkfile"/>
              </a:rPr>
              <a:t>）</a:t>
            </a:r>
            <a:r>
              <a:rPr lang="en-US" altLang="zh-CN" sz="2400" u="sng" dirty="0" smtClean="0">
                <a:hlinkClick r:id="" action="ppaction://hlinkfile"/>
              </a:rPr>
              <a:t>提升层”培养</a:t>
            </a:r>
            <a:r>
              <a:rPr lang="en-US" altLang="zh-CN" sz="2400" dirty="0" smtClean="0">
                <a:hlinkClick r:id="" action="ppaction://hlinkfile"/>
              </a:rPr>
              <a:t>	</a:t>
            </a:r>
            <a:r>
              <a:rPr lang="zh-CN" altLang="en-US" sz="2400" u="sng" dirty="0" smtClean="0">
                <a:hlinkClick r:id="" action="ppaction://hlinkfile"/>
              </a:rPr>
              <a:t>（</a:t>
            </a:r>
            <a:r>
              <a:rPr lang="en-US" altLang="zh-CN" sz="2400" u="sng" dirty="0" smtClean="0">
                <a:hlinkClick r:id="" action="ppaction://hlinkfile"/>
              </a:rPr>
              <a:t>4</a:t>
            </a:r>
            <a:r>
              <a:rPr lang="zh-CN" altLang="en-US" sz="2400" u="sng" dirty="0" smtClean="0">
                <a:hlinkClick r:id="" action="ppaction://hlinkfile"/>
              </a:rPr>
              <a:t>）</a:t>
            </a:r>
            <a:r>
              <a:rPr lang="en-US" altLang="zh-CN" sz="2400" u="sng" dirty="0" smtClean="0">
                <a:hlinkClick r:id="" action="ppaction://hlinkfile"/>
              </a:rPr>
              <a:t> “四结合”培养</a:t>
            </a:r>
            <a:r>
              <a:rPr lang="en-US" altLang="zh-CN" sz="2400" dirty="0" smtClean="0">
                <a:hlinkClick r:id="" action="ppaction://hlinkfile"/>
              </a:rPr>
              <a:t>	</a:t>
            </a:r>
            <a:endParaRPr lang="zh-CN" altLang="zh-CN" sz="2400" dirty="0" smtClean="0"/>
          </a:p>
          <a:p>
            <a:endParaRPr lang="en-US" altLang="zh-CN" sz="2400" u="sng" dirty="0" smtClean="0"/>
          </a:p>
        </p:txBody>
      </p:sp>
      <p:sp>
        <p:nvSpPr>
          <p:cNvPr id="4" name="矩形 3"/>
          <p:cNvSpPr/>
          <p:nvPr/>
        </p:nvSpPr>
        <p:spPr>
          <a:xfrm>
            <a:off x="395536" y="1124744"/>
            <a:ext cx="7344816" cy="456151"/>
          </a:xfrm>
          <a:prstGeom prst="rect">
            <a:avLst/>
          </a:prstGeom>
        </p:spPr>
        <p:txBody>
          <a:bodyPr wrap="square">
            <a:spAutoFit/>
          </a:bodyPr>
          <a:lstStyle/>
          <a:p>
            <a:pPr lvl="0" indent="355600" fontAlgn="base">
              <a:lnSpc>
                <a:spcPts val="3000"/>
              </a:lnSpc>
              <a:spcBef>
                <a:spcPct val="0"/>
              </a:spcBef>
              <a:spcAft>
                <a:spcPct val="0"/>
              </a:spcAft>
            </a:pPr>
            <a:r>
              <a:rPr lang="zh-CN" altLang="en-US" sz="2400" b="1" dirty="0" smtClean="0">
                <a:solidFill>
                  <a:srgbClr val="1A07A9"/>
                </a:solidFill>
              </a:rPr>
              <a:t>（一）</a:t>
            </a:r>
            <a:r>
              <a:rPr lang="zh-CN" altLang="zh-CN" sz="2400" b="1" dirty="0" smtClean="0">
                <a:solidFill>
                  <a:srgbClr val="1A07A9"/>
                </a:solidFill>
              </a:rPr>
              <a:t>研究内容</a:t>
            </a:r>
            <a:r>
              <a:rPr lang="zh-CN" altLang="en-US" sz="2400" b="1" dirty="0" smtClean="0">
                <a:solidFill>
                  <a:srgbClr val="1A07A9"/>
                </a:solidFill>
              </a:rPr>
              <a:t>、</a:t>
            </a:r>
            <a:r>
              <a:rPr lang="zh-CN" altLang="zh-CN" sz="2400" b="1" dirty="0" smtClean="0">
                <a:solidFill>
                  <a:srgbClr val="1A07A9"/>
                </a:solidFill>
              </a:rPr>
              <a:t>研究目标和拟解决的关键问题</a:t>
            </a:r>
            <a:endParaRPr lang="en-US" altLang="zh-CN" sz="2400" b="1" dirty="0" smtClean="0">
              <a:solidFill>
                <a:srgbClr val="1A07A9"/>
              </a:solidFill>
            </a:endParaRPr>
          </a:p>
        </p:txBody>
      </p:sp>
      <p:sp>
        <p:nvSpPr>
          <p:cNvPr id="5" name="矩形 4"/>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179512" y="1113711"/>
            <a:ext cx="7632848" cy="19697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（一）</a:t>
            </a:r>
            <a:r>
              <a:rPr lang="zh-CN" altLang="zh-CN" sz="2400" b="1" dirty="0" smtClean="0">
                <a:solidFill>
                  <a:srgbClr val="1A07A9"/>
                </a:solidFill>
                <a:latin typeface="Times New Roman" pitchFamily="18" charset="0"/>
                <a:ea typeface="宋体" pitchFamily="2" charset="-122"/>
                <a:cs typeface="Times New Roman" pitchFamily="18" charset="0"/>
              </a:rPr>
              <a:t>研究内容</a:t>
            </a:r>
            <a:r>
              <a:rPr lang="zh-CN" altLang="en-US" sz="2400" b="1" dirty="0" smtClean="0">
                <a:solidFill>
                  <a:srgbClr val="1A07A9"/>
                </a:solidFill>
                <a:latin typeface="Times New Roman" pitchFamily="18" charset="0"/>
                <a:ea typeface="宋体" pitchFamily="2" charset="-122"/>
                <a:cs typeface="Times New Roman" pitchFamily="18" charset="0"/>
              </a:rPr>
              <a:t>、</a:t>
            </a:r>
            <a:r>
              <a:rPr lang="zh-CN" altLang="zh-CN" sz="2400" b="1" dirty="0" smtClean="0">
                <a:solidFill>
                  <a:srgbClr val="1A07A9"/>
                </a:solidFill>
                <a:latin typeface="Times New Roman" pitchFamily="18" charset="0"/>
                <a:ea typeface="宋体" pitchFamily="2" charset="-122"/>
                <a:cs typeface="Times New Roman" pitchFamily="18" charset="0"/>
              </a:rPr>
              <a:t>研究目标和拟解决的关键问题</a:t>
            </a: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a:t>
            </a: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323528" y="2132856"/>
            <a:ext cx="8424936" cy="1938992"/>
          </a:xfrm>
          <a:prstGeom prst="rect">
            <a:avLst/>
          </a:prstGeom>
        </p:spPr>
        <p:txBody>
          <a:bodyPr wrap="square">
            <a:spAutoFit/>
          </a:bodyPr>
          <a:lstStyle/>
          <a:p>
            <a:r>
              <a:rPr lang="en-US" altLang="zh-CN" sz="2000" b="1" dirty="0" smtClean="0">
                <a:solidFill>
                  <a:srgbClr val="1A07A9"/>
                </a:solidFill>
                <a:latin typeface="Times New Roman" pitchFamily="18" charset="0"/>
                <a:ea typeface="宋体" pitchFamily="2" charset="-122"/>
                <a:cs typeface="Times New Roman" pitchFamily="18" charset="0"/>
              </a:rPr>
              <a:t>4.</a:t>
            </a:r>
            <a:r>
              <a:rPr lang="zh-CN" altLang="zh-CN" sz="2000" b="1" dirty="0" smtClean="0">
                <a:solidFill>
                  <a:srgbClr val="1A07A9"/>
                </a:solidFill>
                <a:latin typeface="Times New Roman" pitchFamily="18" charset="0"/>
                <a:ea typeface="宋体" pitchFamily="2" charset="-122"/>
                <a:cs typeface="Times New Roman" pitchFamily="18" charset="0"/>
              </a:rPr>
              <a:t>拟解决的关键问题</a:t>
            </a:r>
            <a:r>
              <a:rPr lang="zh-CN" altLang="en-US" sz="2000" b="1" dirty="0" smtClean="0">
                <a:solidFill>
                  <a:srgbClr val="1A07A9"/>
                </a:solidFill>
                <a:latin typeface="Times New Roman" pitchFamily="18" charset="0"/>
                <a:ea typeface="宋体" pitchFamily="2" charset="-122"/>
                <a:cs typeface="Times New Roman" pitchFamily="18" charset="0"/>
              </a:rPr>
              <a:t>：</a:t>
            </a:r>
            <a:endParaRPr lang="en-US" altLang="zh-CN" sz="2000" b="1" dirty="0" smtClean="0">
              <a:solidFill>
                <a:srgbClr val="1A07A9"/>
              </a:solidFill>
              <a:latin typeface="Times New Roman" pitchFamily="18" charset="0"/>
              <a:ea typeface="宋体" pitchFamily="2" charset="-122"/>
              <a:cs typeface="Times New Roman" pitchFamily="18" charset="0"/>
            </a:endParaRPr>
          </a:p>
          <a:p>
            <a:r>
              <a:rPr lang="en-US" altLang="zh-CN" sz="2000" b="1" dirty="0" smtClean="0"/>
              <a:t>    </a:t>
            </a:r>
            <a:r>
              <a:rPr lang="zh-CN" altLang="zh-CN" sz="2000" b="1" dirty="0" smtClean="0">
                <a:solidFill>
                  <a:srgbClr val="FF0000"/>
                </a:solidFill>
              </a:rPr>
              <a:t>拟解决的关键问题也就是课题中的核心问题，是与研究目标密切相关的问题，不一定是最难的问题，而是决定课题研究工作成败的问题。数量上最好</a:t>
            </a:r>
            <a:r>
              <a:rPr lang="en-US" altLang="zh-CN" sz="2000" b="1" dirty="0" smtClean="0">
                <a:solidFill>
                  <a:srgbClr val="FF0000"/>
                </a:solidFill>
              </a:rPr>
              <a:t>3-4</a:t>
            </a:r>
            <a:r>
              <a:rPr lang="zh-CN" altLang="zh-CN" sz="2000" b="1" dirty="0" smtClean="0">
                <a:solidFill>
                  <a:srgbClr val="FF0000"/>
                </a:solidFill>
              </a:rPr>
              <a:t>个，多了就不能突出“关键”了。</a:t>
            </a:r>
            <a:endParaRPr lang="en-US" altLang="zh-CN" sz="2000" b="1" dirty="0" smtClean="0">
              <a:solidFill>
                <a:srgbClr val="FF0000"/>
              </a:solidFill>
            </a:endParaRPr>
          </a:p>
          <a:p>
            <a:endParaRPr lang="zh-CN" altLang="zh-CN" sz="2000" dirty="0" smtClean="0">
              <a:solidFill>
                <a:srgbClr val="FF0000"/>
              </a:solidFill>
            </a:endParaRPr>
          </a:p>
          <a:p>
            <a:endParaRPr lang="en-US" altLang="zh-CN" sz="2000" b="1" dirty="0" smtClean="0">
              <a:solidFill>
                <a:srgbClr val="00B050"/>
              </a:solidFill>
              <a:ea typeface="宋体" charset="-122"/>
            </a:endParaRPr>
          </a:p>
        </p:txBody>
      </p:sp>
      <p:sp>
        <p:nvSpPr>
          <p:cNvPr id="5" name="动作按钮: 文档 4">
            <a:hlinkClick r:id="" action="ppaction://noaction" highlightClick="1"/>
          </p:cNvPr>
          <p:cNvSpPr/>
          <p:nvPr/>
        </p:nvSpPr>
        <p:spPr>
          <a:xfrm>
            <a:off x="323528" y="6597352"/>
            <a:ext cx="432048" cy="260648"/>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9" name="Rectangle 1"/>
          <p:cNvSpPr>
            <a:spLocks noChangeArrowheads="1"/>
          </p:cNvSpPr>
          <p:nvPr/>
        </p:nvSpPr>
        <p:spPr bwMode="auto">
          <a:xfrm>
            <a:off x="323528" y="3890666"/>
            <a:ext cx="828092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8288" fontAlgn="base">
              <a:spcBef>
                <a:spcPct val="0"/>
              </a:spcBef>
              <a:spcAft>
                <a:spcPct val="0"/>
              </a:spcAft>
            </a:pPr>
            <a:r>
              <a:rPr lang="zh-CN" altLang="zh-CN" sz="2000" b="1" dirty="0" smtClean="0">
                <a:latin typeface="Times New Roman" pitchFamily="18" charset="0"/>
                <a:ea typeface="汉仪书宋一简"/>
                <a:cs typeface="Times New Roman" pitchFamily="18" charset="0"/>
              </a:rPr>
              <a:t>拟解决的关键问题</a:t>
            </a:r>
            <a:r>
              <a:rPr lang="zh-CN" altLang="en-US" sz="2000" b="1" dirty="0" smtClean="0">
                <a:latin typeface="Times New Roman" pitchFamily="18" charset="0"/>
                <a:ea typeface="汉仪书宋一简"/>
                <a:cs typeface="Times New Roman" pitchFamily="18" charset="0"/>
              </a:rPr>
              <a:t>示例：</a:t>
            </a:r>
            <a:endParaRPr lang="en-US" altLang="zh-CN" sz="2000" b="1" dirty="0" smtClean="0">
              <a:latin typeface="Times New Roman" pitchFamily="18" charset="0"/>
              <a:ea typeface="汉仪书宋一简"/>
              <a:cs typeface="Times New Roman" pitchFamily="18" charset="0"/>
            </a:endParaRPr>
          </a:p>
          <a:p>
            <a:pPr lvl="0" indent="268288" fontAlgn="base">
              <a:spcBef>
                <a:spcPct val="0"/>
              </a:spcBef>
              <a:spcAft>
                <a:spcPct val="0"/>
              </a:spcAft>
            </a:pPr>
            <a:endParaRPr lang="zh-CN" altLang="zh-CN" sz="2000" dirty="0" smtClean="0">
              <a:latin typeface="Arial" pitchFamily="34" charset="0"/>
              <a:ea typeface="宋体" pitchFamily="2" charset="-122"/>
            </a:endParaRPr>
          </a:p>
          <a:p>
            <a:pPr indent="268288" fontAlgn="base">
              <a:spcBef>
                <a:spcPct val="0"/>
              </a:spcBef>
              <a:spcAft>
                <a:spcPct val="0"/>
              </a:spcAft>
            </a:pPr>
            <a:r>
              <a:rPr lang="en-US" altLang="zh-CN" sz="2000" b="1" dirty="0" smtClean="0">
                <a:hlinkClick r:id="rId2" action="ppaction://hlinkfile"/>
              </a:rPr>
              <a:t>《</a:t>
            </a:r>
            <a:r>
              <a:rPr lang="zh-CN" altLang="zh-CN" sz="2000" b="1" dirty="0" smtClean="0">
                <a:hlinkClick r:id="rId2" action="ppaction://hlinkfile"/>
              </a:rPr>
              <a:t>企业举办职业教育的实证研究</a:t>
            </a:r>
            <a:r>
              <a:rPr lang="en-US" altLang="zh-CN" sz="2000" b="1" dirty="0" smtClean="0">
                <a:hlinkClick r:id="rId2" action="ppaction://hlinkfile"/>
              </a:rPr>
              <a:t>》</a:t>
            </a:r>
            <a:endParaRPr lang="en-US" altLang="zh-CN" sz="2000" b="1" dirty="0" smtClean="0"/>
          </a:p>
          <a:p>
            <a:pPr indent="268288" fontAlgn="base">
              <a:spcBef>
                <a:spcPct val="0"/>
              </a:spcBef>
              <a:spcAft>
                <a:spcPct val="0"/>
              </a:spcAft>
            </a:pPr>
            <a:endParaRPr lang="en-US" altLang="zh-CN" sz="2000" b="1" dirty="0" smtClean="0"/>
          </a:p>
          <a:p>
            <a:pPr indent="268288" fontAlgn="base">
              <a:spcBef>
                <a:spcPct val="0"/>
              </a:spcBef>
              <a:spcAft>
                <a:spcPct val="0"/>
              </a:spcAft>
            </a:pPr>
            <a:endParaRPr lang="en-US" altLang="zh-CN" sz="2000" b="1" dirty="0" smtClean="0"/>
          </a:p>
          <a:p>
            <a:pPr indent="268288" fontAlgn="base">
              <a:spcBef>
                <a:spcPct val="0"/>
              </a:spcBef>
              <a:spcAft>
                <a:spcPct val="0"/>
              </a:spcAft>
            </a:pPr>
            <a:endParaRPr lang="zh-CN" altLang="zh-CN" sz="2000" dirty="0" smtClean="0"/>
          </a:p>
        </p:txBody>
      </p:sp>
      <p:sp>
        <p:nvSpPr>
          <p:cNvPr id="7" name="矩形 6"/>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
        <p:nvSpPr>
          <p:cNvPr id="15362" name="Rectangle 2"/>
          <p:cNvSpPr>
            <a:spLocks noChangeArrowheads="1"/>
          </p:cNvSpPr>
          <p:nvPr/>
        </p:nvSpPr>
        <p:spPr bwMode="auto">
          <a:xfrm>
            <a:off x="611560" y="5185737"/>
            <a:ext cx="820609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sng" strike="noStrike" cap="none" normalizeH="0" baseline="0" dirty="0" smtClean="0">
                <a:ln>
                  <a:noFill/>
                </a:ln>
                <a:solidFill>
                  <a:schemeClr val="tx1"/>
                </a:solidFill>
                <a:effectLst/>
                <a:latin typeface="Arial" pitchFamily="34" charset="0"/>
                <a:ea typeface="楷体_GB2312" pitchFamily="49" charset="-122"/>
                <a:cs typeface="Times New Roman" pitchFamily="18" charset="0"/>
                <a:hlinkClick r:id="rId3" action="ppaction://hlinkfile"/>
              </a:rPr>
              <a:t>《</a:t>
            </a:r>
            <a:r>
              <a:rPr kumimoji="0" lang="zh-CN" sz="2000" b="0" i="0" u="sng" strike="noStrike" cap="none" normalizeH="0" baseline="0" dirty="0" smtClean="0">
                <a:ln>
                  <a:noFill/>
                </a:ln>
                <a:solidFill>
                  <a:schemeClr val="tx1"/>
                </a:solidFill>
                <a:effectLst/>
                <a:latin typeface="Arial" pitchFamily="34" charset="0"/>
                <a:ea typeface="楷体_GB2312" pitchFamily="49" charset="-122"/>
                <a:cs typeface="Times New Roman" pitchFamily="18" charset="0"/>
                <a:hlinkClick r:id="rId3" action="ppaction://hlinkfile"/>
              </a:rPr>
              <a:t>基于校企合作的机电一体化技术</a:t>
            </a:r>
            <a:r>
              <a:rPr kumimoji="0" lang="zh-CN" altLang="en-US" sz="2000" b="0" i="0" u="sng" strike="noStrike" cap="none" normalizeH="0" baseline="0" dirty="0" smtClean="0">
                <a:ln>
                  <a:noFill/>
                </a:ln>
                <a:solidFill>
                  <a:schemeClr val="tx1"/>
                </a:solidFill>
                <a:effectLst/>
                <a:latin typeface="Arial" pitchFamily="34" charset="0"/>
                <a:ea typeface="楷体_GB2312" pitchFamily="49" charset="-122"/>
                <a:cs typeface="Times New Roman" pitchFamily="18" charset="0"/>
                <a:hlinkClick r:id="rId3" action="ppaction://hlinkfile"/>
              </a:rPr>
              <a:t>专业人才培养模式改革研究与实践</a:t>
            </a:r>
            <a:r>
              <a:rPr kumimoji="0" lang="zh-CN" altLang="en-US" sz="2000" b="0" i="0" u="none" strike="noStrike" cap="none" normalizeH="0" baseline="0" dirty="0" smtClean="0">
                <a:ln>
                  <a:noFill/>
                </a:ln>
                <a:solidFill>
                  <a:schemeClr val="tx1"/>
                </a:solidFill>
                <a:effectLst/>
                <a:latin typeface="Arial" pitchFamily="34" charset="0"/>
                <a:ea typeface="宋体" pitchFamily="2" charset="-122"/>
                <a:hlinkClick r:id="rId3" action="ppaction://hlinkfile"/>
              </a:rPr>
              <a:t> </a:t>
            </a:r>
            <a:r>
              <a:rPr kumimoji="0" lang="en-US" altLang="zh-CN" sz="2000" b="0" i="0" u="none" strike="noStrike" cap="none" normalizeH="0" baseline="0" dirty="0" smtClean="0">
                <a:ln>
                  <a:noFill/>
                </a:ln>
                <a:solidFill>
                  <a:schemeClr val="tx1"/>
                </a:solidFill>
                <a:effectLst/>
                <a:latin typeface="Arial" pitchFamily="34" charset="0"/>
                <a:ea typeface="宋体" pitchFamily="2" charset="-122"/>
              </a:rPr>
              <a:t>》</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179512" y="1401743"/>
            <a:ext cx="7632848"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hlinkClick r:id="rId2" action="ppaction://hlinkfile"/>
              </a:rPr>
              <a:t>（二）</a:t>
            </a:r>
            <a:r>
              <a:rPr lang="zh-CN" altLang="zh-CN" sz="2400" b="1" dirty="0" smtClean="0">
                <a:solidFill>
                  <a:srgbClr val="1A07A9"/>
                </a:solidFill>
                <a:latin typeface="Times New Roman" pitchFamily="18" charset="0"/>
                <a:ea typeface="宋体" pitchFamily="2" charset="-122"/>
                <a:cs typeface="Times New Roman" pitchFamily="18" charset="0"/>
                <a:hlinkClick r:id="rId2" action="ppaction://hlinkfile"/>
              </a:rPr>
              <a:t>改革方案设计和解决问题的方法</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FF0000"/>
                </a:solidFill>
              </a:rPr>
              <a:t>         1.</a:t>
            </a:r>
            <a:r>
              <a:rPr lang="zh-CN" altLang="zh-CN" sz="2400" b="1" dirty="0" smtClean="0">
                <a:solidFill>
                  <a:srgbClr val="FF0000"/>
                </a:solidFill>
              </a:rPr>
              <a:t>改革方案的设计</a:t>
            </a:r>
            <a:r>
              <a:rPr lang="zh-CN" altLang="en-US" sz="2400" dirty="0" smtClean="0">
                <a:solidFill>
                  <a:srgbClr val="FF0000"/>
                </a:solidFill>
              </a:rPr>
              <a:t>是</a:t>
            </a:r>
            <a:r>
              <a:rPr lang="zh-CN" altLang="zh-CN" sz="2400" dirty="0" smtClean="0">
                <a:solidFill>
                  <a:srgbClr val="FF0000"/>
                </a:solidFill>
              </a:rPr>
              <a:t>对你提出的</a:t>
            </a:r>
            <a:r>
              <a:rPr lang="zh-CN" altLang="en-US" sz="2400" b="1" dirty="0" smtClean="0">
                <a:solidFill>
                  <a:srgbClr val="FF0000"/>
                </a:solidFill>
              </a:rPr>
              <a:t>研究内容</a:t>
            </a:r>
            <a:r>
              <a:rPr lang="zh-CN" altLang="zh-CN" sz="2400" dirty="0" smtClean="0">
                <a:solidFill>
                  <a:srgbClr val="FF0000"/>
                </a:solidFill>
              </a:rPr>
              <a:t>分别提出改革思路和具体方案</a:t>
            </a:r>
            <a:r>
              <a:rPr lang="zh-CN" altLang="en-US" sz="2400" dirty="0" smtClean="0">
                <a:solidFill>
                  <a:srgbClr val="FF0000"/>
                </a:solidFill>
              </a:rPr>
              <a:t>，</a:t>
            </a:r>
            <a:r>
              <a:rPr lang="zh-CN" altLang="zh-CN" sz="2400" dirty="0" smtClean="0">
                <a:solidFill>
                  <a:srgbClr val="FF0000"/>
                </a:solidFill>
              </a:rPr>
              <a:t>必要时可以用框架图表示。</a:t>
            </a:r>
            <a:endParaRPr lang="en-US" altLang="zh-CN" sz="2400" dirty="0" smtClean="0">
              <a:solidFill>
                <a:srgbClr val="FF0000"/>
              </a:solidFill>
            </a:endParaRPr>
          </a:p>
          <a:p>
            <a:pPr>
              <a:lnSpc>
                <a:spcPct val="150000"/>
              </a:lnSpc>
            </a:pPr>
            <a:r>
              <a:rPr lang="en-US" altLang="zh-CN" sz="2400" b="1" dirty="0" smtClean="0">
                <a:solidFill>
                  <a:srgbClr val="1A07A9"/>
                </a:solidFill>
              </a:rPr>
              <a:t>         2.</a:t>
            </a:r>
            <a:r>
              <a:rPr lang="zh-CN" altLang="zh-CN" sz="2400" b="1" dirty="0" smtClean="0">
                <a:solidFill>
                  <a:srgbClr val="1A07A9"/>
                </a:solidFill>
              </a:rPr>
              <a:t>解决问题的方法：</a:t>
            </a:r>
            <a:r>
              <a:rPr lang="zh-CN" altLang="zh-CN" sz="2400" dirty="0" smtClean="0">
                <a:solidFill>
                  <a:srgbClr val="1A07A9"/>
                </a:solidFill>
              </a:rPr>
              <a:t>一是说明采用什么研究方法；二是说明实现</a:t>
            </a:r>
            <a:r>
              <a:rPr lang="zh-CN" altLang="en-US" sz="2400" dirty="0" smtClean="0">
                <a:solidFill>
                  <a:srgbClr val="1A07A9"/>
                </a:solidFill>
              </a:rPr>
              <a:t>课题的研究</a:t>
            </a:r>
            <a:r>
              <a:rPr lang="zh-CN" altLang="zh-CN" sz="2400" dirty="0" smtClean="0">
                <a:solidFill>
                  <a:srgbClr val="1A07A9"/>
                </a:solidFill>
              </a:rPr>
              <a:t>目标准备采取什么具体措施。如：教材、教师、条件等。</a:t>
            </a:r>
          </a:p>
          <a:p>
            <a:pPr>
              <a:lnSpc>
                <a:spcPct val="150000"/>
              </a:lnSpc>
            </a:pPr>
            <a:endParaRPr lang="zh-CN" altLang="zh-CN" sz="2400" dirty="0" smtClean="0"/>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a:t>
            </a: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179512" y="980728"/>
            <a:ext cx="8640960" cy="71711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a:t>
            </a:r>
            <a:r>
              <a:rPr lang="zh-CN" altLang="en-US" sz="2400" b="1" dirty="0" smtClean="0">
                <a:solidFill>
                  <a:srgbClr val="1A07A9"/>
                </a:solidFill>
                <a:latin typeface="Times New Roman" pitchFamily="18" charset="0"/>
                <a:ea typeface="宋体" pitchFamily="2" charset="-122"/>
                <a:cs typeface="Times New Roman" pitchFamily="18" charset="0"/>
              </a:rPr>
              <a:t>（二）</a:t>
            </a:r>
            <a:r>
              <a:rPr lang="zh-CN" altLang="zh-CN" sz="2400" b="1" dirty="0" smtClean="0">
                <a:solidFill>
                  <a:srgbClr val="1A07A9"/>
                </a:solidFill>
                <a:latin typeface="Times New Roman" pitchFamily="18" charset="0"/>
                <a:ea typeface="宋体" pitchFamily="2" charset="-122"/>
                <a:cs typeface="Times New Roman" pitchFamily="18" charset="0"/>
              </a:rPr>
              <a:t>改革方案设计和解决问题的方法</a:t>
            </a:r>
            <a:endParaRPr lang="en-US" altLang="zh-CN" sz="2400" b="1" dirty="0" smtClean="0">
              <a:solidFill>
                <a:srgbClr val="1A07A9"/>
              </a:solidFill>
              <a:latin typeface="Times New Roman" pitchFamily="18" charset="0"/>
              <a:ea typeface="宋体" pitchFamily="2" charset="-122"/>
              <a:cs typeface="Times New Roman" pitchFamily="18" charset="0"/>
            </a:endParaRPr>
          </a:p>
          <a:p>
            <a:pPr>
              <a:buFontTx/>
              <a:buNone/>
            </a:pPr>
            <a:r>
              <a:rPr lang="en-US" altLang="zh-CN" sz="2000" b="1" dirty="0" smtClean="0"/>
              <a:t>         3. </a:t>
            </a:r>
            <a:r>
              <a:rPr lang="zh-CN" altLang="zh-CN" sz="2000" b="1" dirty="0" smtClean="0"/>
              <a:t>研究方法的科学性，合理性、可行性，是决定研究目标能否实现的基本条件。</a:t>
            </a:r>
            <a:r>
              <a:rPr lang="zh-CN" altLang="zh-CN" sz="2000" dirty="0" smtClean="0"/>
              <a:t>因此，也是课题论证的重点。在课题论证中，应写清楚根据研究目的和内容，拟采取哪些主要研究方法，不仅要写方法的名称，还应写运用这一研究方法所要解决的具体问题是什么。</a:t>
            </a:r>
            <a:r>
              <a:rPr lang="zh-CN" altLang="en-US" sz="2000" dirty="0" smtClean="0">
                <a:solidFill>
                  <a:schemeClr val="accent2"/>
                </a:solidFill>
              </a:rPr>
              <a:t>在方案中应提出用这些方法起什么作用以及如何进行操作等等。</a:t>
            </a:r>
            <a:r>
              <a:rPr lang="zh-CN" altLang="zh-CN" sz="2000" dirty="0" smtClean="0"/>
              <a:t>研究方法是完成研究任务达到研究目的的程序、途径、手段或操作规律，它具体反映“用什么办法做”。研究的方法服从于研究的目的，也受具体研究对象的性质、特点制约。</a:t>
            </a:r>
            <a:r>
              <a:rPr lang="zh-CN" altLang="zh-CN" sz="2000" b="1" dirty="0" smtClean="0"/>
              <a:t>在具体的方案设计中，要根据各时段研究内容的不同选择不同的方法，尽可能地写明怎样使用这种方法和用这种方法做什么。常用的研究方法有</a:t>
            </a:r>
            <a:r>
              <a:rPr lang="zh-CN" altLang="en-US" sz="2000" b="1" dirty="0" smtClean="0">
                <a:solidFill>
                  <a:schemeClr val="accent2"/>
                </a:solidFill>
              </a:rPr>
              <a:t>文献研究法、教育调查法、经验总结法、个案研究法、行动研究法、实验</a:t>
            </a:r>
            <a:r>
              <a:rPr lang="zh-CN" altLang="zh-CN" sz="2000" b="1" dirty="0" smtClean="0"/>
              <a:t>法、行动研究法、比较法等。</a:t>
            </a:r>
          </a:p>
          <a:p>
            <a:pPr>
              <a:lnSpc>
                <a:spcPct val="150000"/>
              </a:lnSpc>
            </a:pPr>
            <a:endParaRPr lang="en-US" altLang="zh-CN" sz="20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zh-CN" altLang="zh-CN" sz="2400" dirty="0" smtClean="0"/>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a:t>
            </a: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611560" y="2020694"/>
            <a:ext cx="7632848" cy="52414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r>
              <a:rPr lang="zh-CN" altLang="en-US" sz="2400" b="1" dirty="0" smtClean="0">
                <a:solidFill>
                  <a:srgbClr val="1A07A9"/>
                </a:solidFill>
                <a:latin typeface="Times New Roman" pitchFamily="18" charset="0"/>
                <a:ea typeface="宋体" pitchFamily="2" charset="-122"/>
                <a:cs typeface="Times New Roman" pitchFamily="18" charset="0"/>
              </a:rPr>
              <a:t>（三）</a:t>
            </a:r>
            <a:r>
              <a:rPr lang="zh-CN" altLang="zh-CN" sz="2400" b="1" dirty="0" smtClean="0">
                <a:solidFill>
                  <a:srgbClr val="1A07A9"/>
                </a:solidFill>
                <a:latin typeface="Times New Roman" pitchFamily="18" charset="0"/>
                <a:ea typeface="宋体" pitchFamily="2" charset="-122"/>
                <a:cs typeface="Times New Roman" pitchFamily="18" charset="0"/>
              </a:rPr>
              <a:t>创新点和预期成果（包括成果形式等）</a:t>
            </a:r>
            <a:endParaRPr lang="en-US" altLang="zh-CN" sz="2400" b="1" dirty="0" smtClean="0">
              <a:solidFill>
                <a:srgbClr val="1A07A9"/>
              </a:solidFill>
              <a:latin typeface="Times New Roman" pitchFamily="18" charset="0"/>
              <a:ea typeface="宋体" pitchFamily="2" charset="-122"/>
              <a:cs typeface="Times New Roman" pitchFamily="18" charset="0"/>
            </a:endParaRPr>
          </a:p>
          <a:p>
            <a:r>
              <a:rPr lang="zh-CN" altLang="en-US" sz="2400" b="1" dirty="0" smtClean="0">
                <a:solidFill>
                  <a:srgbClr val="F915DE"/>
                </a:solidFill>
              </a:rPr>
              <a:t>       </a:t>
            </a:r>
            <a:r>
              <a:rPr lang="en-US" altLang="zh-CN" sz="2400" b="1" dirty="0" smtClean="0">
                <a:solidFill>
                  <a:srgbClr val="F915DE"/>
                </a:solidFill>
              </a:rPr>
              <a:t>1.</a:t>
            </a:r>
            <a:r>
              <a:rPr lang="zh-CN" altLang="en-US" sz="2400" b="1" dirty="0" smtClean="0">
                <a:solidFill>
                  <a:srgbClr val="F915DE"/>
                </a:solidFill>
              </a:rPr>
              <a:t> 创新点一定要有独创性，特色鲜明，被同行所公认；</a:t>
            </a:r>
            <a:r>
              <a:rPr lang="zh-CN" altLang="zh-CN" sz="2400" b="1" dirty="0" smtClean="0">
                <a:solidFill>
                  <a:srgbClr val="F915DE"/>
                </a:solidFill>
              </a:rPr>
              <a:t>要从研究的新思想、新方法、新技术明确回答所研究的内容到底创新在何处，应避免盲目的用“国内首创”、“国内领先”、“填补空白”等字眼。</a:t>
            </a:r>
          </a:p>
          <a:p>
            <a:r>
              <a:rPr lang="zh-CN" altLang="zh-CN" sz="2400" b="1" dirty="0" smtClean="0">
                <a:solidFill>
                  <a:srgbClr val="F915DE"/>
                </a:solidFill>
              </a:rPr>
              <a:t>只要有</a:t>
            </a:r>
            <a:r>
              <a:rPr lang="en-US" altLang="zh-CN" sz="2400" b="1" dirty="0" smtClean="0">
                <a:solidFill>
                  <a:srgbClr val="F915DE"/>
                </a:solidFill>
              </a:rPr>
              <a:t>1</a:t>
            </a:r>
            <a:r>
              <a:rPr lang="zh-CN" altLang="zh-CN" sz="2400" b="1" dirty="0" smtClean="0">
                <a:solidFill>
                  <a:srgbClr val="F915DE"/>
                </a:solidFill>
              </a:rPr>
              <a:t>—</a:t>
            </a:r>
            <a:r>
              <a:rPr lang="en-US" altLang="zh-CN" sz="2400" b="1" dirty="0" smtClean="0">
                <a:solidFill>
                  <a:srgbClr val="F915DE"/>
                </a:solidFill>
              </a:rPr>
              <a:t>3</a:t>
            </a:r>
            <a:r>
              <a:rPr lang="zh-CN" altLang="zh-CN" sz="2400" b="1" dirty="0" smtClean="0">
                <a:solidFill>
                  <a:srgbClr val="F915DE"/>
                </a:solidFill>
              </a:rPr>
              <a:t>个创新点就够了，关键在于创新点的“亮度”，否则再多也无益。</a:t>
            </a:r>
            <a:endParaRPr lang="zh-CN" altLang="en-US" sz="2400" b="1" dirty="0" smtClean="0">
              <a:solidFill>
                <a:srgbClr val="F915DE"/>
              </a:solidFill>
            </a:endParaRPr>
          </a:p>
          <a:p>
            <a:pPr>
              <a:lnSpc>
                <a:spcPct val="80000"/>
              </a:lnSpc>
            </a:pPr>
            <a:r>
              <a:rPr lang="zh-CN" altLang="en-US" sz="2400" dirty="0" smtClean="0"/>
              <a:t>改革方案中的关键性思路、观点、主要的方法、措施、经验等要素及这些要素成分间的结合结构是比较、判别创造性的基本观察点。</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179512" y="1257727"/>
            <a:ext cx="8748464" cy="73250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r>
              <a:rPr lang="zh-CN" altLang="en-US" sz="2400" b="1" dirty="0" smtClean="0">
                <a:solidFill>
                  <a:srgbClr val="1A07A9"/>
                </a:solidFill>
                <a:latin typeface="Times New Roman" pitchFamily="18" charset="0"/>
                <a:ea typeface="宋体" pitchFamily="2" charset="-122"/>
                <a:cs typeface="Times New Roman" pitchFamily="18" charset="0"/>
              </a:rPr>
              <a:t>（三）</a:t>
            </a:r>
            <a:r>
              <a:rPr lang="zh-CN" altLang="zh-CN" sz="2400" b="1" dirty="0" smtClean="0">
                <a:solidFill>
                  <a:srgbClr val="1A07A9"/>
                </a:solidFill>
                <a:latin typeface="Times New Roman" pitchFamily="18" charset="0"/>
                <a:ea typeface="宋体" pitchFamily="2" charset="-122"/>
                <a:cs typeface="Times New Roman" pitchFamily="18" charset="0"/>
              </a:rPr>
              <a:t>创新点和预期成果（包括成果形式等）</a:t>
            </a:r>
            <a:endParaRPr lang="en-US" altLang="zh-CN" sz="2400" b="1" dirty="0" smtClean="0">
              <a:solidFill>
                <a:srgbClr val="1A07A9"/>
              </a:solidFill>
              <a:latin typeface="Times New Roman" pitchFamily="18" charset="0"/>
              <a:ea typeface="宋体" pitchFamily="2" charset="-122"/>
              <a:cs typeface="Times New Roman" pitchFamily="18" charset="0"/>
            </a:endParaRPr>
          </a:p>
          <a:p>
            <a:r>
              <a:rPr lang="en-US" altLang="zh-CN" sz="2000" b="1" dirty="0" smtClean="0">
                <a:solidFill>
                  <a:srgbClr val="1A07A9"/>
                </a:solidFill>
                <a:latin typeface="Times New Roman" pitchFamily="18" charset="0"/>
                <a:ea typeface="宋体" pitchFamily="2" charset="-122"/>
                <a:cs typeface="Times New Roman" pitchFamily="18" charset="0"/>
              </a:rPr>
              <a:t>2.</a:t>
            </a:r>
            <a:r>
              <a:rPr lang="zh-CN" altLang="zh-CN" sz="2000" b="1" dirty="0" smtClean="0">
                <a:solidFill>
                  <a:srgbClr val="1A07A9"/>
                </a:solidFill>
                <a:latin typeface="Times New Roman" pitchFamily="18" charset="0"/>
                <a:ea typeface="宋体" pitchFamily="2" charset="-122"/>
                <a:cs typeface="Times New Roman" pitchFamily="18" charset="0"/>
              </a:rPr>
              <a:t>预期成果</a:t>
            </a:r>
            <a:r>
              <a:rPr lang="zh-CN" altLang="en-US" sz="2000" b="1" dirty="0" smtClean="0">
                <a:solidFill>
                  <a:srgbClr val="1A07A9"/>
                </a:solidFill>
                <a:latin typeface="Times New Roman" pitchFamily="18" charset="0"/>
                <a:ea typeface="宋体" pitchFamily="2" charset="-122"/>
                <a:cs typeface="Times New Roman" pitchFamily="18" charset="0"/>
              </a:rPr>
              <a:t>：</a:t>
            </a:r>
            <a:r>
              <a:rPr lang="zh-CN" altLang="zh-CN" sz="2400" dirty="0" smtClean="0"/>
              <a:t>根据研究内容考虑拟形成哪些研究成果。</a:t>
            </a:r>
            <a:endParaRPr lang="zh-CN" altLang="zh-CN" sz="2400" b="1" dirty="0" smtClean="0">
              <a:solidFill>
                <a:srgbClr val="FF0000"/>
              </a:solidFill>
            </a:endParaRPr>
          </a:p>
          <a:p>
            <a:r>
              <a:rPr lang="en-US" altLang="zh-CN" sz="2400" dirty="0" smtClean="0"/>
              <a:t>1</a:t>
            </a:r>
            <a:r>
              <a:rPr lang="zh-CN" altLang="zh-CN" sz="2400" dirty="0" smtClean="0"/>
              <a:t>、文本性研究成果的表述必须与课题名称、核心概念、核心思想、核心内容高度相关。</a:t>
            </a:r>
          </a:p>
          <a:p>
            <a:r>
              <a:rPr lang="en-US" altLang="zh-CN" sz="2400" dirty="0" smtClean="0"/>
              <a:t>2</a:t>
            </a:r>
            <a:r>
              <a:rPr lang="zh-CN" altLang="zh-CN" sz="2400" dirty="0" smtClean="0"/>
              <a:t>、</a:t>
            </a:r>
            <a:r>
              <a:rPr lang="en-US" altLang="zh-CN" sz="2400" dirty="0" smtClean="0"/>
              <a:t> </a:t>
            </a:r>
            <a:r>
              <a:rPr lang="zh-CN" altLang="zh-CN" sz="2400" dirty="0" smtClean="0"/>
              <a:t>成果形式可以丰富多样，最终成果中必须有课题研究报告</a:t>
            </a:r>
          </a:p>
          <a:p>
            <a:r>
              <a:rPr lang="en-US" altLang="zh-CN" sz="2400" dirty="0" smtClean="0"/>
              <a:t>3</a:t>
            </a:r>
            <a:r>
              <a:rPr lang="zh-CN" altLang="zh-CN" sz="2400" dirty="0" smtClean="0"/>
              <a:t>、成果形式一般包括：</a:t>
            </a:r>
            <a:endParaRPr lang="en-US" altLang="zh-CN" sz="2400" dirty="0" smtClean="0"/>
          </a:p>
          <a:p>
            <a:r>
              <a:rPr lang="en-US" altLang="zh-CN" sz="2400" dirty="0" smtClean="0"/>
              <a:t>   1</a:t>
            </a:r>
            <a:r>
              <a:rPr lang="zh-CN" altLang="en-US" sz="2400" dirty="0" smtClean="0"/>
              <a:t>）</a:t>
            </a:r>
            <a:r>
              <a:rPr lang="zh-CN" altLang="zh-CN" sz="2400" dirty="0" smtClean="0"/>
              <a:t>专著类。</a:t>
            </a:r>
            <a:r>
              <a:rPr lang="en-US" altLang="zh-CN" sz="2400" dirty="0" smtClean="0"/>
              <a:t>2</a:t>
            </a:r>
            <a:r>
              <a:rPr lang="zh-CN" altLang="en-US" sz="2400" dirty="0" smtClean="0"/>
              <a:t>）</a:t>
            </a:r>
            <a:r>
              <a:rPr lang="zh-CN" altLang="zh-CN" sz="2400" dirty="0" smtClean="0"/>
              <a:t>论文类。</a:t>
            </a:r>
            <a:r>
              <a:rPr lang="en-US" altLang="zh-CN" sz="2400" dirty="0" smtClean="0"/>
              <a:t>   3</a:t>
            </a:r>
            <a:r>
              <a:rPr lang="zh-CN" altLang="en-US" sz="2400" dirty="0" smtClean="0"/>
              <a:t>）</a:t>
            </a:r>
            <a:r>
              <a:rPr lang="zh-CN" altLang="zh-CN" sz="2400" dirty="0" smtClean="0"/>
              <a:t>报告类。包括调查报告，实验研究报告，文献研究报告和情报研究报告等。</a:t>
            </a:r>
            <a:r>
              <a:rPr lang="en-US" altLang="zh-CN" sz="2400" dirty="0" smtClean="0"/>
              <a:t>  4</a:t>
            </a:r>
            <a:r>
              <a:rPr lang="zh-CN" altLang="en-US" sz="2400" dirty="0" smtClean="0"/>
              <a:t>）</a:t>
            </a:r>
            <a:r>
              <a:rPr lang="zh-CN" altLang="zh-CN" sz="2400" dirty="0" smtClean="0"/>
              <a:t>课案类。教学设计方案，教改方案、教学计划、教学大纲、教材、讲义、活动方案，教育案例，教学过程实录等。</a:t>
            </a:r>
          </a:p>
          <a:p>
            <a:r>
              <a:rPr lang="en-US" altLang="zh-CN" sz="2400" dirty="0" smtClean="0"/>
              <a:t>5</a:t>
            </a:r>
            <a:r>
              <a:rPr lang="zh-CN" altLang="en-US" sz="2400" dirty="0" smtClean="0"/>
              <a:t>）</a:t>
            </a:r>
            <a:r>
              <a:rPr lang="zh-CN" altLang="zh-CN" sz="2400" dirty="0" smtClean="0"/>
              <a:t>课件类。教学应用投影片，教学录像和计算机软件等。</a:t>
            </a:r>
          </a:p>
          <a:p>
            <a:pPr>
              <a:lnSpc>
                <a:spcPct val="150000"/>
              </a:lnSpc>
            </a:pP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539552" y="806566"/>
            <a:ext cx="7632848"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marL="0" marR="0" lvl="0" indent="355600" algn="l" defTabSz="914400" rtl="0" eaLnBrk="1" fontAlgn="base" latinLnBrk="0" hangingPunct="1">
              <a:lnSpc>
                <a:spcPts val="3000"/>
              </a:lnSpc>
              <a:spcBef>
                <a:spcPct val="0"/>
              </a:spcBef>
              <a:spcAft>
                <a:spcPct val="0"/>
              </a:spcAft>
              <a:buClrTx/>
              <a:buSzTx/>
              <a:buFontTx/>
              <a:buNone/>
              <a:tabLst/>
            </a:pPr>
            <a:r>
              <a:rPr lang="zh-CN" altLang="en-US" sz="2400" b="1" dirty="0" smtClean="0">
                <a:solidFill>
                  <a:srgbClr val="1A07A9"/>
                </a:solidFill>
                <a:latin typeface="Times New Roman" pitchFamily="18" charset="0"/>
                <a:ea typeface="宋体" pitchFamily="2" charset="-122"/>
                <a:cs typeface="Times New Roman" pitchFamily="18" charset="0"/>
              </a:rPr>
              <a:t>（四）</a:t>
            </a:r>
            <a:r>
              <a:rPr lang="zh-CN" altLang="zh-CN" sz="2400" b="1" dirty="0" smtClean="0">
                <a:solidFill>
                  <a:srgbClr val="1A07A9"/>
                </a:solidFill>
                <a:latin typeface="Times New Roman" pitchFamily="18" charset="0"/>
                <a:ea typeface="宋体" pitchFamily="2" charset="-122"/>
                <a:cs typeface="Times New Roman" pitchFamily="18" charset="0"/>
              </a:rPr>
              <a:t>实施范围和推广应用价值</a:t>
            </a:r>
            <a:endParaRPr lang="en-US" altLang="zh-CN" sz="2400" b="1" dirty="0" smtClean="0">
              <a:solidFill>
                <a:srgbClr val="1A07A9"/>
              </a:solidFill>
              <a:latin typeface="Times New Roman" pitchFamily="18" charset="0"/>
              <a:ea typeface="宋体" pitchFamily="2" charset="-122"/>
              <a:cs typeface="Times New Roman" pitchFamily="18" charset="0"/>
            </a:endParaRPr>
          </a:p>
          <a:p>
            <a:pPr indent="355600" fontAlgn="base">
              <a:lnSpc>
                <a:spcPts val="3000"/>
              </a:lnSpc>
              <a:spcBef>
                <a:spcPct val="0"/>
              </a:spcBef>
              <a:spcAft>
                <a:spcPct val="0"/>
              </a:spcAft>
            </a:pPr>
            <a:r>
              <a:rPr lang="zh-CN" altLang="zh-CN" sz="2400" dirty="0" smtClean="0"/>
              <a:t>实施范围——要说明在什么专业，哪一级、多少学生中实施，是全部学生，还是一部分。</a:t>
            </a:r>
            <a:endParaRPr lang="en-US" altLang="zh-CN" sz="2400" dirty="0" smtClean="0"/>
          </a:p>
          <a:p>
            <a:r>
              <a:rPr lang="zh-CN" altLang="zh-CN" sz="2400" b="1" dirty="0" smtClean="0">
                <a:solidFill>
                  <a:srgbClr val="1A07A9"/>
                </a:solidFill>
                <a:latin typeface="Times New Roman" pitchFamily="18" charset="0"/>
                <a:ea typeface="宋体" pitchFamily="2" charset="-122"/>
                <a:cs typeface="Times New Roman" pitchFamily="18" charset="0"/>
              </a:rPr>
              <a:t>推广应用价值</a:t>
            </a:r>
            <a:r>
              <a:rPr lang="zh-CN" altLang="en-US" sz="2400" b="1" dirty="0" smtClean="0">
                <a:solidFill>
                  <a:srgbClr val="1A07A9"/>
                </a:solidFill>
                <a:latin typeface="Times New Roman" pitchFamily="18" charset="0"/>
                <a:ea typeface="宋体" pitchFamily="2" charset="-122"/>
                <a:cs typeface="Times New Roman" pitchFamily="18" charset="0"/>
              </a:rPr>
              <a:t>：</a:t>
            </a:r>
            <a:r>
              <a:rPr lang="zh-CN" altLang="zh-CN" sz="2400" b="1" dirty="0" smtClean="0">
                <a:solidFill>
                  <a:srgbClr val="F915DE"/>
                </a:solidFill>
              </a:rPr>
              <a:t>一般来说，可以写研究成果（如：研究报告）可以在</a:t>
            </a:r>
            <a:r>
              <a:rPr lang="en-US" altLang="zh-CN" sz="2400" b="1" dirty="0" smtClean="0">
                <a:solidFill>
                  <a:srgbClr val="F915DE"/>
                </a:solidFill>
              </a:rPr>
              <a:t>*********</a:t>
            </a:r>
            <a:r>
              <a:rPr lang="zh-CN" altLang="zh-CN" sz="2400" b="1" dirty="0" smtClean="0">
                <a:solidFill>
                  <a:srgbClr val="F915DE"/>
                </a:solidFill>
              </a:rPr>
              <a:t>交流，对</a:t>
            </a:r>
            <a:r>
              <a:rPr lang="en-US" altLang="zh-CN" sz="2400" b="1" dirty="0" smtClean="0">
                <a:solidFill>
                  <a:srgbClr val="F915DE"/>
                </a:solidFill>
              </a:rPr>
              <a:t>*****</a:t>
            </a:r>
            <a:r>
              <a:rPr lang="zh-CN" altLang="zh-CN" sz="2400" b="1" dirty="0" smtClean="0">
                <a:solidFill>
                  <a:srgbClr val="F915DE"/>
                </a:solidFill>
              </a:rPr>
              <a:t>也起到一个参考或借鉴作用。提高了</a:t>
            </a:r>
            <a:r>
              <a:rPr lang="en-US" altLang="zh-CN" sz="2400" b="1" dirty="0" smtClean="0">
                <a:solidFill>
                  <a:srgbClr val="F915DE"/>
                </a:solidFill>
              </a:rPr>
              <a:t>*****</a:t>
            </a:r>
            <a:r>
              <a:rPr lang="zh-CN" altLang="zh-CN" sz="2400" b="1" dirty="0" smtClean="0">
                <a:solidFill>
                  <a:srgbClr val="F915DE"/>
                </a:solidFill>
              </a:rPr>
              <a:t>，促进了</a:t>
            </a:r>
            <a:r>
              <a:rPr lang="en-US" altLang="zh-CN" sz="2400" b="1" dirty="0" smtClean="0">
                <a:solidFill>
                  <a:srgbClr val="F915DE"/>
                </a:solidFill>
              </a:rPr>
              <a:t>*****</a:t>
            </a:r>
            <a:r>
              <a:rPr lang="zh-CN" altLang="zh-CN" sz="2400" b="1" dirty="0" smtClean="0">
                <a:solidFill>
                  <a:srgbClr val="F915DE"/>
                </a:solidFill>
              </a:rPr>
              <a:t>，满足了</a:t>
            </a:r>
            <a:r>
              <a:rPr lang="en-US" altLang="zh-CN" sz="2400" b="1" dirty="0" smtClean="0">
                <a:solidFill>
                  <a:srgbClr val="F915DE"/>
                </a:solidFill>
              </a:rPr>
              <a:t>*****</a:t>
            </a:r>
            <a:r>
              <a:rPr lang="zh-CN" altLang="zh-CN" sz="2400" b="1" dirty="0" smtClean="0">
                <a:solidFill>
                  <a:srgbClr val="F915DE"/>
                </a:solidFill>
              </a:rPr>
              <a:t>，加快了</a:t>
            </a:r>
            <a:r>
              <a:rPr lang="en-US" altLang="zh-CN" sz="2400" b="1" dirty="0" smtClean="0">
                <a:solidFill>
                  <a:srgbClr val="F915DE"/>
                </a:solidFill>
              </a:rPr>
              <a:t>*****</a:t>
            </a:r>
            <a:endParaRPr lang="zh-CN" altLang="zh-CN" sz="2400" dirty="0" smtClean="0">
              <a:solidFill>
                <a:srgbClr val="F915DE"/>
              </a:solidFill>
            </a:endParaRPr>
          </a:p>
          <a:p>
            <a:r>
              <a:rPr lang="zh-CN" altLang="zh-CN" sz="2400" b="1" dirty="0" smtClean="0">
                <a:solidFill>
                  <a:srgbClr val="F915DE"/>
                </a:solidFill>
              </a:rPr>
              <a:t>首先在本校进行推广使用，完善后在其他相关学校推广。</a:t>
            </a:r>
            <a:endParaRPr lang="zh-CN" altLang="zh-CN" sz="2400" dirty="0" smtClean="0">
              <a:solidFill>
                <a:srgbClr val="F915DE"/>
              </a:solidFill>
            </a:endParaRPr>
          </a:p>
          <a:p>
            <a:pPr indent="355600" fontAlgn="base">
              <a:lnSpc>
                <a:spcPts val="3000"/>
              </a:lnSpc>
              <a:spcBef>
                <a:spcPct val="0"/>
              </a:spcBef>
              <a:spcAft>
                <a:spcPct val="0"/>
              </a:spcAft>
            </a:pPr>
            <a:endParaRPr lang="zh-CN" altLang="zh-CN" sz="2400" dirty="0" smtClean="0"/>
          </a:p>
          <a:p>
            <a:pPr marL="0" marR="0" lvl="0" indent="355600" algn="l" defTabSz="914400" rtl="0" eaLnBrk="1" fontAlgn="base" latinLnBrk="0" hangingPunct="1">
              <a:lnSpc>
                <a:spcPts val="3000"/>
              </a:lnSpc>
              <a:spcBef>
                <a:spcPct val="0"/>
              </a:spcBef>
              <a:spcAft>
                <a:spcPct val="0"/>
              </a:spcAft>
              <a:buClrTx/>
              <a:buSzTx/>
              <a:buFontTx/>
              <a:buNone/>
              <a:tabLst/>
            </a:pP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
        <p:nvSpPr>
          <p:cNvPr id="4" name="矩形 3"/>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5" name="Picture 42" descr="图片5"/>
          <p:cNvPicPr>
            <a:picLocks noChangeAspect="1" noChangeArrowheads="1"/>
          </p:cNvPicPr>
          <p:nvPr/>
        </p:nvPicPr>
        <p:blipFill>
          <a:blip r:embed="rId3" cstate="print"/>
          <a:srcRect/>
          <a:stretch>
            <a:fillRect/>
          </a:stretch>
        </p:blipFill>
        <p:spPr bwMode="auto">
          <a:xfrm>
            <a:off x="684213" y="4278313"/>
            <a:ext cx="3894137" cy="3254375"/>
          </a:xfrm>
          <a:prstGeom prst="rect">
            <a:avLst/>
          </a:prstGeom>
          <a:noFill/>
          <a:ln w="9525">
            <a:noFill/>
            <a:miter lim="800000"/>
            <a:headEnd/>
            <a:tailEnd/>
          </a:ln>
        </p:spPr>
      </p:pic>
      <p:pic>
        <p:nvPicPr>
          <p:cNvPr id="4098" name="Picture 4" descr="图片4"/>
          <p:cNvPicPr>
            <a:picLocks noChangeAspect="1" noChangeArrowheads="1"/>
          </p:cNvPicPr>
          <p:nvPr/>
        </p:nvPicPr>
        <p:blipFill>
          <a:blip r:embed="rId4" cstate="print"/>
          <a:srcRect/>
          <a:stretch>
            <a:fillRect/>
          </a:stretch>
        </p:blipFill>
        <p:spPr bwMode="auto">
          <a:xfrm>
            <a:off x="1835150" y="1952625"/>
            <a:ext cx="1828800" cy="1158875"/>
          </a:xfrm>
          <a:prstGeom prst="rect">
            <a:avLst/>
          </a:prstGeom>
          <a:noFill/>
          <a:ln w="9525">
            <a:noFill/>
            <a:miter lim="800000"/>
            <a:headEnd/>
            <a:tailEnd/>
          </a:ln>
        </p:spPr>
      </p:pic>
      <p:pic>
        <p:nvPicPr>
          <p:cNvPr id="4099" name="Picture 5" descr="图片5"/>
          <p:cNvPicPr>
            <a:picLocks noChangeAspect="1" noChangeArrowheads="1"/>
          </p:cNvPicPr>
          <p:nvPr/>
        </p:nvPicPr>
        <p:blipFill>
          <a:blip r:embed="rId3" cstate="print"/>
          <a:srcRect/>
          <a:stretch>
            <a:fillRect/>
          </a:stretch>
        </p:blipFill>
        <p:spPr bwMode="auto">
          <a:xfrm>
            <a:off x="755650" y="2809875"/>
            <a:ext cx="3175000" cy="3254375"/>
          </a:xfrm>
          <a:prstGeom prst="rect">
            <a:avLst/>
          </a:prstGeom>
          <a:noFill/>
          <a:ln w="9525">
            <a:noFill/>
            <a:miter lim="800000"/>
            <a:headEnd/>
            <a:tailEnd/>
          </a:ln>
        </p:spPr>
      </p:pic>
      <p:pic>
        <p:nvPicPr>
          <p:cNvPr id="4100" name="Picture 9" descr="图片1"/>
          <p:cNvPicPr>
            <a:picLocks noChangeAspect="1" noChangeArrowheads="1"/>
          </p:cNvPicPr>
          <p:nvPr/>
        </p:nvPicPr>
        <p:blipFill>
          <a:blip r:embed="rId5" cstate="print"/>
          <a:srcRect/>
          <a:stretch>
            <a:fillRect/>
          </a:stretch>
        </p:blipFill>
        <p:spPr bwMode="auto">
          <a:xfrm>
            <a:off x="3706813" y="1738313"/>
            <a:ext cx="474662" cy="481012"/>
          </a:xfrm>
          <a:prstGeom prst="rect">
            <a:avLst/>
          </a:prstGeom>
          <a:noFill/>
          <a:ln w="9525">
            <a:noFill/>
            <a:miter lim="800000"/>
            <a:headEnd/>
            <a:tailEnd/>
          </a:ln>
        </p:spPr>
      </p:pic>
      <p:pic>
        <p:nvPicPr>
          <p:cNvPr id="4101" name="Picture 11" descr="图片1"/>
          <p:cNvPicPr>
            <a:picLocks noChangeAspect="1" noChangeArrowheads="1"/>
          </p:cNvPicPr>
          <p:nvPr/>
        </p:nvPicPr>
        <p:blipFill>
          <a:blip r:embed="rId5" cstate="print"/>
          <a:srcRect/>
          <a:stretch>
            <a:fillRect/>
          </a:stretch>
        </p:blipFill>
        <p:spPr bwMode="auto">
          <a:xfrm>
            <a:off x="3924300" y="2557463"/>
            <a:ext cx="474663" cy="481012"/>
          </a:xfrm>
          <a:prstGeom prst="rect">
            <a:avLst/>
          </a:prstGeom>
          <a:noFill/>
          <a:ln w="9525">
            <a:noFill/>
            <a:miter lim="800000"/>
            <a:headEnd/>
            <a:tailEnd/>
          </a:ln>
        </p:spPr>
      </p:pic>
      <p:pic>
        <p:nvPicPr>
          <p:cNvPr id="4102" name="Picture 42" descr="图片5"/>
          <p:cNvPicPr>
            <a:picLocks noChangeAspect="1" noChangeArrowheads="1"/>
          </p:cNvPicPr>
          <p:nvPr/>
        </p:nvPicPr>
        <p:blipFill>
          <a:blip r:embed="rId3" cstate="print"/>
          <a:srcRect/>
          <a:stretch>
            <a:fillRect/>
          </a:stretch>
        </p:blipFill>
        <p:spPr bwMode="auto">
          <a:xfrm>
            <a:off x="1000125" y="3703638"/>
            <a:ext cx="3175000" cy="3254375"/>
          </a:xfrm>
          <a:prstGeom prst="rect">
            <a:avLst/>
          </a:prstGeom>
          <a:noFill/>
          <a:ln w="9525">
            <a:noFill/>
            <a:miter lim="800000"/>
            <a:headEnd/>
            <a:tailEnd/>
          </a:ln>
        </p:spPr>
      </p:pic>
      <p:pic>
        <p:nvPicPr>
          <p:cNvPr id="4103" name="Picture 43" descr="图片1"/>
          <p:cNvPicPr>
            <a:picLocks noChangeAspect="1" noChangeArrowheads="1"/>
          </p:cNvPicPr>
          <p:nvPr/>
        </p:nvPicPr>
        <p:blipFill>
          <a:blip r:embed="rId5" cstate="print"/>
          <a:srcRect/>
          <a:stretch>
            <a:fillRect/>
          </a:stretch>
        </p:blipFill>
        <p:spPr bwMode="auto">
          <a:xfrm>
            <a:off x="4168775" y="3494088"/>
            <a:ext cx="474663" cy="481012"/>
          </a:xfrm>
          <a:prstGeom prst="rect">
            <a:avLst/>
          </a:prstGeom>
          <a:noFill/>
          <a:ln w="9525">
            <a:noFill/>
            <a:miter lim="800000"/>
            <a:headEnd/>
            <a:tailEnd/>
          </a:ln>
        </p:spPr>
      </p:pic>
      <p:pic>
        <p:nvPicPr>
          <p:cNvPr id="4104" name="Picture 2" descr="左下角图"/>
          <p:cNvPicPr>
            <a:picLocks noChangeAspect="1" noChangeArrowheads="1"/>
          </p:cNvPicPr>
          <p:nvPr/>
        </p:nvPicPr>
        <p:blipFill>
          <a:blip r:embed="rId6" cstate="print"/>
          <a:srcRect/>
          <a:stretch>
            <a:fillRect/>
          </a:stretch>
        </p:blipFill>
        <p:spPr bwMode="auto">
          <a:xfrm>
            <a:off x="0" y="1341438"/>
            <a:ext cx="4306888" cy="6408737"/>
          </a:xfrm>
          <a:prstGeom prst="rect">
            <a:avLst/>
          </a:prstGeom>
          <a:noFill/>
          <a:ln w="9525">
            <a:noFill/>
            <a:miter lim="800000"/>
            <a:headEnd/>
            <a:tailEnd/>
          </a:ln>
        </p:spPr>
      </p:pic>
      <p:pic>
        <p:nvPicPr>
          <p:cNvPr id="31754" name="Picture 65" descr="标志组合"/>
          <p:cNvPicPr>
            <a:picLocks noChangeAspect="1" noChangeArrowheads="1"/>
          </p:cNvPicPr>
          <p:nvPr/>
        </p:nvPicPr>
        <p:blipFill>
          <a:blip r:embed="rId7" cstate="print"/>
          <a:srcRect/>
          <a:stretch>
            <a:fillRect/>
          </a:stretch>
        </p:blipFill>
        <p:spPr bwMode="auto">
          <a:xfrm>
            <a:off x="250825" y="217488"/>
            <a:ext cx="2843213" cy="547687"/>
          </a:xfrm>
          <a:prstGeom prst="rect">
            <a:avLst/>
          </a:prstGeom>
          <a:noFill/>
          <a:ln w="9525">
            <a:noFill/>
            <a:miter lim="800000"/>
            <a:headEnd/>
            <a:tailEnd/>
          </a:ln>
        </p:spPr>
      </p:pic>
      <p:pic>
        <p:nvPicPr>
          <p:cNvPr id="4112" name="Picture 43" descr="图片1"/>
          <p:cNvPicPr>
            <a:picLocks noChangeAspect="1" noChangeArrowheads="1"/>
          </p:cNvPicPr>
          <p:nvPr/>
        </p:nvPicPr>
        <p:blipFill>
          <a:blip r:embed="rId5" cstate="print"/>
          <a:srcRect/>
          <a:stretch>
            <a:fillRect/>
          </a:stretch>
        </p:blipFill>
        <p:spPr bwMode="auto">
          <a:xfrm>
            <a:off x="4427538" y="4406900"/>
            <a:ext cx="474662" cy="481013"/>
          </a:xfrm>
          <a:prstGeom prst="rect">
            <a:avLst/>
          </a:prstGeom>
          <a:noFill/>
          <a:ln w="9525">
            <a:noFill/>
            <a:miter lim="800000"/>
            <a:headEnd/>
            <a:tailEnd/>
          </a:ln>
        </p:spPr>
      </p:pic>
      <p:sp>
        <p:nvSpPr>
          <p:cNvPr id="14" name="Rectangle 2"/>
          <p:cNvSpPr txBox="1">
            <a:spLocks noChangeArrowheads="1"/>
          </p:cNvSpPr>
          <p:nvPr/>
        </p:nvSpPr>
        <p:spPr>
          <a:xfrm>
            <a:off x="4067175" y="1341438"/>
            <a:ext cx="5257800" cy="3959225"/>
          </a:xfrm>
          <a:prstGeom prst="rect">
            <a:avLst/>
          </a:prstGeom>
          <a:ln>
            <a:noFill/>
          </a:ln>
        </p:spPr>
        <p:txBody>
          <a:bodyPr/>
          <a:lstStyle/>
          <a:p>
            <a:pPr marL="342900" indent="-342900" algn="l">
              <a:lnSpc>
                <a:spcPct val="200000"/>
              </a:lnSpc>
              <a:spcBef>
                <a:spcPct val="20000"/>
              </a:spcBef>
              <a:buClr>
                <a:srgbClr val="FF00FF"/>
              </a:buClr>
              <a:defRPr/>
            </a:pPr>
            <a:r>
              <a:rPr lang="zh-CN" altLang="en-US" sz="2800" b="1" kern="0" dirty="0">
                <a:latin typeface="+mn-lt"/>
                <a:ea typeface="楷体_GB2312" pitchFamily="49" charset="-122"/>
              </a:rPr>
              <a:t>一、科研选题的内涵</a:t>
            </a:r>
          </a:p>
          <a:p>
            <a:pPr marL="342900" indent="-342900" algn="l">
              <a:lnSpc>
                <a:spcPct val="200000"/>
              </a:lnSpc>
              <a:spcBef>
                <a:spcPct val="20000"/>
              </a:spcBef>
              <a:buClr>
                <a:srgbClr val="FF00FF"/>
              </a:buClr>
              <a:defRPr/>
            </a:pPr>
            <a:r>
              <a:rPr lang="zh-CN" altLang="en-US" sz="2800" b="1" kern="0" dirty="0">
                <a:latin typeface="黑体" pitchFamily="2" charset="-122"/>
                <a:ea typeface="楷体_GB2312" pitchFamily="49" charset="-122"/>
              </a:rPr>
              <a:t>  二、科研选题的基本原则</a:t>
            </a:r>
          </a:p>
          <a:p>
            <a:pPr marL="342900" indent="-342900" algn="l">
              <a:lnSpc>
                <a:spcPct val="200000"/>
              </a:lnSpc>
              <a:spcBef>
                <a:spcPct val="20000"/>
              </a:spcBef>
              <a:buClr>
                <a:srgbClr val="FF00FF"/>
              </a:buClr>
              <a:defRPr/>
            </a:pPr>
            <a:r>
              <a:rPr lang="zh-CN" altLang="en-US" sz="2800" b="1" kern="0" dirty="0">
                <a:latin typeface="仿宋_GB2312" pitchFamily="49" charset="-122"/>
                <a:ea typeface="楷体_GB2312" pitchFamily="49" charset="-122"/>
              </a:rPr>
              <a:t>   三、科研选题的技巧</a:t>
            </a:r>
          </a:p>
          <a:p>
            <a:pPr marL="342900" indent="-342900" algn="l">
              <a:lnSpc>
                <a:spcPct val="200000"/>
              </a:lnSpc>
              <a:spcBef>
                <a:spcPct val="20000"/>
              </a:spcBef>
              <a:buClr>
                <a:srgbClr val="FF00FF"/>
              </a:buClr>
              <a:defRPr/>
            </a:pPr>
            <a:r>
              <a:rPr lang="zh-CN" altLang="en-US" sz="2800" b="1" kern="0" dirty="0">
                <a:latin typeface="楷体_GB2312" pitchFamily="49" charset="-122"/>
                <a:ea typeface="楷体_GB2312" pitchFamily="49" charset="-122"/>
              </a:rPr>
              <a:t>    四、科研选</a:t>
            </a:r>
            <a:r>
              <a:rPr lang="zh-CN" altLang="en-US" sz="2800" b="1" kern="0" dirty="0" smtClean="0">
                <a:latin typeface="楷体_GB2312" pitchFamily="49" charset="-122"/>
                <a:ea typeface="楷体_GB2312" pitchFamily="49" charset="-122"/>
              </a:rPr>
              <a:t>题的内</a:t>
            </a:r>
            <a:r>
              <a:rPr lang="zh-CN" altLang="en-US" sz="2800" b="1" kern="0" dirty="0" smtClean="0">
                <a:latin typeface="楷体_GB2312" pitchFamily="49" charset="-122"/>
                <a:ea typeface="楷体_GB2312" pitchFamily="49" charset="-122"/>
              </a:rPr>
              <a:t>容及途径</a:t>
            </a:r>
            <a:endParaRPr lang="zh-CN" altLang="en-US" sz="2800" b="1" kern="0" dirty="0">
              <a:latin typeface="+mn-lt"/>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fade">
                                      <p:cBhvr>
                                        <p:cTn id="12" dur="1000"/>
                                        <p:tgtEl>
                                          <p:spTgt spid="4099"/>
                                        </p:tgtEl>
                                      </p:cBhvr>
                                    </p:animEffect>
                                    <p:anim calcmode="lin" valueType="num">
                                      <p:cBhvr>
                                        <p:cTn id="13" dur="1000" fill="hold"/>
                                        <p:tgtEl>
                                          <p:spTgt spid="4099"/>
                                        </p:tgtEl>
                                        <p:attrNameLst>
                                          <p:attrName>ppt_x</p:attrName>
                                        </p:attrNameLst>
                                      </p:cBhvr>
                                      <p:tavLst>
                                        <p:tav tm="0">
                                          <p:val>
                                            <p:strVal val="#ppt_x"/>
                                          </p:val>
                                        </p:tav>
                                        <p:tav tm="100000">
                                          <p:val>
                                            <p:strVal val="#ppt_x"/>
                                          </p:val>
                                        </p:tav>
                                      </p:tavLst>
                                    </p:anim>
                                    <p:anim calcmode="lin" valueType="num">
                                      <p:cBhvr>
                                        <p:cTn id="14" dur="1000" fill="hold"/>
                                        <p:tgtEl>
                                          <p:spTgt spid="40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fade">
                                      <p:cBhvr>
                                        <p:cTn id="17" dur="1000"/>
                                        <p:tgtEl>
                                          <p:spTgt spid="4100"/>
                                        </p:tgtEl>
                                      </p:cBhvr>
                                    </p:animEffect>
                                    <p:anim calcmode="lin" valueType="num">
                                      <p:cBhvr>
                                        <p:cTn id="18" dur="1000" fill="hold"/>
                                        <p:tgtEl>
                                          <p:spTgt spid="4100"/>
                                        </p:tgtEl>
                                        <p:attrNameLst>
                                          <p:attrName>ppt_x</p:attrName>
                                        </p:attrNameLst>
                                      </p:cBhvr>
                                      <p:tavLst>
                                        <p:tav tm="0">
                                          <p:val>
                                            <p:strVal val="#ppt_x"/>
                                          </p:val>
                                        </p:tav>
                                        <p:tav tm="100000">
                                          <p:val>
                                            <p:strVal val="#ppt_x"/>
                                          </p:val>
                                        </p:tav>
                                      </p:tavLst>
                                    </p:anim>
                                    <p:anim calcmode="lin" valueType="num">
                                      <p:cBhvr>
                                        <p:cTn id="19" dur="1000" fill="hold"/>
                                        <p:tgtEl>
                                          <p:spTgt spid="410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101"/>
                                        </p:tgtEl>
                                        <p:attrNameLst>
                                          <p:attrName>style.visibility</p:attrName>
                                        </p:attrNameLst>
                                      </p:cBhvr>
                                      <p:to>
                                        <p:strVal val="visible"/>
                                      </p:to>
                                    </p:set>
                                    <p:animEffect transition="in" filter="fade">
                                      <p:cBhvr>
                                        <p:cTn id="22" dur="1000"/>
                                        <p:tgtEl>
                                          <p:spTgt spid="4101"/>
                                        </p:tgtEl>
                                      </p:cBhvr>
                                    </p:animEffect>
                                    <p:anim calcmode="lin" valueType="num">
                                      <p:cBhvr>
                                        <p:cTn id="23" dur="1000" fill="hold"/>
                                        <p:tgtEl>
                                          <p:spTgt spid="4101"/>
                                        </p:tgtEl>
                                        <p:attrNameLst>
                                          <p:attrName>ppt_x</p:attrName>
                                        </p:attrNameLst>
                                      </p:cBhvr>
                                      <p:tavLst>
                                        <p:tav tm="0">
                                          <p:val>
                                            <p:strVal val="#ppt_x"/>
                                          </p:val>
                                        </p:tav>
                                        <p:tav tm="100000">
                                          <p:val>
                                            <p:strVal val="#ppt_x"/>
                                          </p:val>
                                        </p:tav>
                                      </p:tavLst>
                                    </p:anim>
                                    <p:anim calcmode="lin" valueType="num">
                                      <p:cBhvr>
                                        <p:cTn id="24" dur="1000" fill="hold"/>
                                        <p:tgtEl>
                                          <p:spTgt spid="410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102"/>
                                        </p:tgtEl>
                                        <p:attrNameLst>
                                          <p:attrName>style.visibility</p:attrName>
                                        </p:attrNameLst>
                                      </p:cBhvr>
                                      <p:to>
                                        <p:strVal val="visible"/>
                                      </p:to>
                                    </p:set>
                                    <p:animEffect transition="in" filter="fade">
                                      <p:cBhvr>
                                        <p:cTn id="27" dur="1000"/>
                                        <p:tgtEl>
                                          <p:spTgt spid="4102"/>
                                        </p:tgtEl>
                                      </p:cBhvr>
                                    </p:animEffect>
                                    <p:anim calcmode="lin" valueType="num">
                                      <p:cBhvr>
                                        <p:cTn id="28" dur="1000" fill="hold"/>
                                        <p:tgtEl>
                                          <p:spTgt spid="4102"/>
                                        </p:tgtEl>
                                        <p:attrNameLst>
                                          <p:attrName>ppt_x</p:attrName>
                                        </p:attrNameLst>
                                      </p:cBhvr>
                                      <p:tavLst>
                                        <p:tav tm="0">
                                          <p:val>
                                            <p:strVal val="#ppt_x"/>
                                          </p:val>
                                        </p:tav>
                                        <p:tav tm="100000">
                                          <p:val>
                                            <p:strVal val="#ppt_x"/>
                                          </p:val>
                                        </p:tav>
                                      </p:tavLst>
                                    </p:anim>
                                    <p:anim calcmode="lin" valueType="num">
                                      <p:cBhvr>
                                        <p:cTn id="29" dur="1000" fill="hold"/>
                                        <p:tgtEl>
                                          <p:spTgt spid="410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103"/>
                                        </p:tgtEl>
                                        <p:attrNameLst>
                                          <p:attrName>style.visibility</p:attrName>
                                        </p:attrNameLst>
                                      </p:cBhvr>
                                      <p:to>
                                        <p:strVal val="visible"/>
                                      </p:to>
                                    </p:set>
                                    <p:animEffect transition="in" filter="fade">
                                      <p:cBhvr>
                                        <p:cTn id="32" dur="1000"/>
                                        <p:tgtEl>
                                          <p:spTgt spid="4103"/>
                                        </p:tgtEl>
                                      </p:cBhvr>
                                    </p:animEffect>
                                    <p:anim calcmode="lin" valueType="num">
                                      <p:cBhvr>
                                        <p:cTn id="33" dur="1000" fill="hold"/>
                                        <p:tgtEl>
                                          <p:spTgt spid="4103"/>
                                        </p:tgtEl>
                                        <p:attrNameLst>
                                          <p:attrName>ppt_x</p:attrName>
                                        </p:attrNameLst>
                                      </p:cBhvr>
                                      <p:tavLst>
                                        <p:tav tm="0">
                                          <p:val>
                                            <p:strVal val="#ppt_x"/>
                                          </p:val>
                                        </p:tav>
                                        <p:tav tm="100000">
                                          <p:val>
                                            <p:strVal val="#ppt_x"/>
                                          </p:val>
                                        </p:tav>
                                      </p:tavLst>
                                    </p:anim>
                                    <p:anim calcmode="lin" valueType="num">
                                      <p:cBhvr>
                                        <p:cTn id="34" dur="1000" fill="hold"/>
                                        <p:tgtEl>
                                          <p:spTgt spid="410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104"/>
                                        </p:tgtEl>
                                        <p:attrNameLst>
                                          <p:attrName>style.visibility</p:attrName>
                                        </p:attrNameLst>
                                      </p:cBhvr>
                                      <p:to>
                                        <p:strVal val="visible"/>
                                      </p:to>
                                    </p:set>
                                    <p:animEffect transition="in" filter="fade">
                                      <p:cBhvr>
                                        <p:cTn id="37" dur="1000"/>
                                        <p:tgtEl>
                                          <p:spTgt spid="4104"/>
                                        </p:tgtEl>
                                      </p:cBhvr>
                                    </p:animEffect>
                                    <p:anim calcmode="lin" valueType="num">
                                      <p:cBhvr>
                                        <p:cTn id="38" dur="1000" fill="hold"/>
                                        <p:tgtEl>
                                          <p:spTgt spid="4104"/>
                                        </p:tgtEl>
                                        <p:attrNameLst>
                                          <p:attrName>ppt_x</p:attrName>
                                        </p:attrNameLst>
                                      </p:cBhvr>
                                      <p:tavLst>
                                        <p:tav tm="0">
                                          <p:val>
                                            <p:strVal val="#ppt_x"/>
                                          </p:val>
                                        </p:tav>
                                        <p:tav tm="100000">
                                          <p:val>
                                            <p:strVal val="#ppt_x"/>
                                          </p:val>
                                        </p:tav>
                                      </p:tavLst>
                                    </p:anim>
                                    <p:anim calcmode="lin" valueType="num">
                                      <p:cBhvr>
                                        <p:cTn id="39" dur="1000" fill="hold"/>
                                        <p:tgtEl>
                                          <p:spTgt spid="410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112"/>
                                        </p:tgtEl>
                                        <p:attrNameLst>
                                          <p:attrName>style.visibility</p:attrName>
                                        </p:attrNameLst>
                                      </p:cBhvr>
                                      <p:to>
                                        <p:strVal val="visible"/>
                                      </p:to>
                                    </p:set>
                                    <p:animEffect transition="in" filter="fade">
                                      <p:cBhvr>
                                        <p:cTn id="42" dur="1000"/>
                                        <p:tgtEl>
                                          <p:spTgt spid="4112"/>
                                        </p:tgtEl>
                                      </p:cBhvr>
                                    </p:animEffect>
                                    <p:anim calcmode="lin" valueType="num">
                                      <p:cBhvr>
                                        <p:cTn id="43" dur="1000" fill="hold"/>
                                        <p:tgtEl>
                                          <p:spTgt spid="4112"/>
                                        </p:tgtEl>
                                        <p:attrNameLst>
                                          <p:attrName>ppt_x</p:attrName>
                                        </p:attrNameLst>
                                      </p:cBhvr>
                                      <p:tavLst>
                                        <p:tav tm="0">
                                          <p:val>
                                            <p:strVal val="#ppt_x"/>
                                          </p:val>
                                        </p:tav>
                                        <p:tav tm="100000">
                                          <p:val>
                                            <p:strVal val="#ppt_x"/>
                                          </p:val>
                                        </p:tav>
                                      </p:tavLst>
                                    </p:anim>
                                    <p:anim calcmode="lin" valueType="num">
                                      <p:cBhvr>
                                        <p:cTn id="44" dur="1000" fill="hold"/>
                                        <p:tgtEl>
                                          <p:spTgt spid="411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115"/>
                                        </p:tgtEl>
                                        <p:attrNameLst>
                                          <p:attrName>style.visibility</p:attrName>
                                        </p:attrNameLst>
                                      </p:cBhvr>
                                      <p:to>
                                        <p:strVal val="visible"/>
                                      </p:to>
                                    </p:set>
                                    <p:animEffect transition="in" filter="fade">
                                      <p:cBhvr>
                                        <p:cTn id="47" dur="1000"/>
                                        <p:tgtEl>
                                          <p:spTgt spid="4115"/>
                                        </p:tgtEl>
                                      </p:cBhvr>
                                    </p:animEffect>
                                    <p:anim calcmode="lin" valueType="num">
                                      <p:cBhvr>
                                        <p:cTn id="48" dur="1000" fill="hold"/>
                                        <p:tgtEl>
                                          <p:spTgt spid="4115"/>
                                        </p:tgtEl>
                                        <p:attrNameLst>
                                          <p:attrName>ppt_x</p:attrName>
                                        </p:attrNameLst>
                                      </p:cBhvr>
                                      <p:tavLst>
                                        <p:tav tm="0">
                                          <p:val>
                                            <p:strVal val="#ppt_x"/>
                                          </p:val>
                                        </p:tav>
                                        <p:tav tm="100000">
                                          <p:val>
                                            <p:strVal val="#ppt_x"/>
                                          </p:val>
                                        </p:tav>
                                      </p:tavLst>
                                    </p:anim>
                                    <p:anim calcmode="lin" valueType="num">
                                      <p:cBhvr>
                                        <p:cTn id="49" dur="1000" fill="hold"/>
                                        <p:tgtEl>
                                          <p:spTgt spid="4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539552" y="644982"/>
            <a:ext cx="7632848" cy="56784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r>
              <a:rPr kumimoji="0" lang="zh-CN" altLang="en-US"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（二）</a:t>
            </a:r>
            <a:r>
              <a:rPr lang="zh-CN" altLang="zh-CN" sz="2800" b="1" dirty="0" smtClean="0">
                <a:solidFill>
                  <a:srgbClr val="FF0000"/>
                </a:solidFill>
                <a:latin typeface="Times New Roman" pitchFamily="18" charset="0"/>
                <a:ea typeface="宋体" pitchFamily="2" charset="-122"/>
                <a:cs typeface="Times New Roman" pitchFamily="18" charset="0"/>
              </a:rPr>
              <a:t>研究内容、方案和进程</a:t>
            </a:r>
          </a:p>
          <a:p>
            <a:pPr marL="0" marR="0" lvl="0" indent="355600" algn="l" defTabSz="914400" rtl="0" eaLnBrk="1" fontAlgn="base" latinLnBrk="0" hangingPunct="1">
              <a:lnSpc>
                <a:spcPts val="3000"/>
              </a:lnSpc>
              <a:spcBef>
                <a:spcPct val="0"/>
              </a:spcBef>
              <a:spcAft>
                <a:spcPct val="0"/>
              </a:spcAft>
              <a:buClrTx/>
              <a:buSzTx/>
              <a:buFontTx/>
              <a:buNone/>
              <a:tabLst/>
            </a:pPr>
            <a:r>
              <a:rPr lang="en-US" altLang="zh-CN" sz="2400" b="1" dirty="0" smtClean="0">
                <a:solidFill>
                  <a:srgbClr val="1A07A9"/>
                </a:solidFill>
                <a:latin typeface="Times New Roman" pitchFamily="18" charset="0"/>
                <a:ea typeface="宋体" pitchFamily="2" charset="-122"/>
                <a:cs typeface="Times New Roman" pitchFamily="18" charset="0"/>
              </a:rPr>
              <a:t>5.</a:t>
            </a:r>
            <a:r>
              <a:rPr lang="zh-CN" altLang="zh-CN" sz="2400" b="1" dirty="0" smtClean="0">
                <a:solidFill>
                  <a:srgbClr val="1A07A9"/>
                </a:solidFill>
                <a:latin typeface="Times New Roman" pitchFamily="18" charset="0"/>
                <a:ea typeface="宋体" pitchFamily="2" charset="-122"/>
                <a:cs typeface="Times New Roman" pitchFamily="18" charset="0"/>
              </a:rPr>
              <a:t>项目进程安排</a:t>
            </a:r>
            <a:endParaRPr lang="en-US" altLang="zh-CN" sz="2400" b="1" dirty="0" smtClean="0">
              <a:solidFill>
                <a:srgbClr val="1A07A9"/>
              </a:solidFill>
              <a:latin typeface="Times New Roman" pitchFamily="18" charset="0"/>
              <a:ea typeface="宋体" pitchFamily="2" charset="-122"/>
              <a:cs typeface="Times New Roman" pitchFamily="18" charset="0"/>
            </a:endParaRPr>
          </a:p>
          <a:p>
            <a:r>
              <a:rPr lang="zh-CN" altLang="zh-CN" sz="2400" b="1" dirty="0" smtClean="0"/>
              <a:t>一般分准备、实施和结题三个阶段</a:t>
            </a:r>
            <a:endParaRPr lang="zh-CN" altLang="zh-CN" sz="2400" dirty="0" smtClean="0"/>
          </a:p>
          <a:p>
            <a:r>
              <a:rPr lang="zh-CN" altLang="zh-CN" sz="2400" b="1" dirty="0" smtClean="0"/>
              <a:t>准备阶段：（即申报与立项阶段。从课题申报的时间起，到课题批准时间止）主要内容为：设计方案研究；搜集有关研究资料。</a:t>
            </a:r>
            <a:endParaRPr lang="zh-CN" altLang="zh-CN" sz="2400" dirty="0" smtClean="0"/>
          </a:p>
          <a:p>
            <a:r>
              <a:rPr lang="zh-CN" altLang="zh-CN" sz="2400" b="1" dirty="0" smtClean="0"/>
              <a:t>实施阶段：是整个课题研究的核心，必须对课题研究的内容和目标进行分解，由近及远、由浅入深地实施研究的步骤。每一步骤必须将所要研究的内容、要达到的目标、所需时间和研究方式方法具体化，使之具有可操作性。其中必不可少的一个阶段就是把课题项目的成果投入教育教学实践。</a:t>
            </a:r>
            <a:endParaRPr lang="zh-CN" altLang="zh-CN" sz="2400" dirty="0" smtClean="0"/>
          </a:p>
          <a:p>
            <a:r>
              <a:rPr lang="zh-CN" altLang="zh-CN" sz="2400" b="1" dirty="0" smtClean="0"/>
              <a:t>结题阶段：整理和分析研究资料；撰写结题报告；申请结题。</a:t>
            </a:r>
            <a:endParaRPr lang="zh-CN" altLang="zh-CN" sz="2400" dirty="0" smtClean="0"/>
          </a:p>
        </p:txBody>
      </p:sp>
      <p:sp>
        <p:nvSpPr>
          <p:cNvPr id="4" name="矩形 3"/>
          <p:cNvSpPr/>
          <p:nvPr/>
        </p:nvSpPr>
        <p:spPr>
          <a:xfrm>
            <a:off x="-144016" y="260648"/>
            <a:ext cx="7524328" cy="477054"/>
          </a:xfrm>
          <a:prstGeom prst="rect">
            <a:avLst/>
          </a:prstGeom>
        </p:spPr>
        <p:txBody>
          <a:bodyPr wrap="square">
            <a:spAutoFit/>
          </a:bodyPr>
          <a:lstStyle/>
          <a:p>
            <a:pPr lvl="0" indent="355600" fontAlgn="base">
              <a:lnSpc>
                <a:spcPts val="3000"/>
              </a:lnSpc>
              <a:spcBef>
                <a:spcPct val="0"/>
              </a:spcBef>
              <a:spcAft>
                <a:spcPct val="0"/>
              </a:spcAft>
            </a:pPr>
            <a:r>
              <a:rPr lang="zh-CN" altLang="en-US" sz="3200" b="1" dirty="0" smtClean="0">
                <a:solidFill>
                  <a:schemeClr val="bg1"/>
                </a:solidFill>
                <a:latin typeface="Times New Roman" pitchFamily="18" charset="0"/>
                <a:ea typeface="宋体" pitchFamily="2" charset="-122"/>
                <a:cs typeface="Times New Roman" pitchFamily="18" charset="0"/>
              </a:rPr>
              <a:t>二、</a:t>
            </a:r>
            <a:r>
              <a:rPr lang="zh-CN" altLang="zh-CN" sz="3200" b="1" dirty="0" smtClean="0">
                <a:solidFill>
                  <a:schemeClr val="bg1"/>
                </a:solidFill>
                <a:latin typeface="Times New Roman" pitchFamily="18" charset="0"/>
                <a:ea typeface="宋体" pitchFamily="2" charset="-122"/>
                <a:cs typeface="Times New Roman" pitchFamily="18" charset="0"/>
              </a:rPr>
              <a:t>研究内容、方案和进程</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51520" y="260648"/>
            <a:ext cx="5791200" cy="635943"/>
          </a:xfrm>
          <a:prstGeom prst="rect">
            <a:avLst/>
          </a:prstGeom>
          <a:noFill/>
          <a:ln w="9525">
            <a:noFill/>
            <a:miter lim="800000"/>
            <a:headEnd/>
            <a:tailEnd/>
          </a:ln>
          <a:effectLst/>
        </p:spPr>
        <p:txBody>
          <a:bodyPr>
            <a:spAutoFit/>
          </a:bodyPr>
          <a:lstStyle/>
          <a:p>
            <a:pPr>
              <a:lnSpc>
                <a:spcPct val="120000"/>
              </a:lnSpc>
              <a:spcBef>
                <a:spcPct val="50000"/>
              </a:spcBef>
            </a:pPr>
            <a:r>
              <a:rPr lang="zh-CN" altLang="en-US" sz="3200" b="1" dirty="0" smtClean="0">
                <a:solidFill>
                  <a:schemeClr val="bg1"/>
                </a:solidFill>
                <a:ea typeface="黑体" pitchFamily="2" charset="-122"/>
              </a:rPr>
              <a:t>三、条件和保障</a:t>
            </a:r>
            <a:endParaRPr lang="zh-CN" altLang="en-US" sz="3200" b="1" dirty="0">
              <a:solidFill>
                <a:schemeClr val="bg1"/>
              </a:solidFill>
              <a:ea typeface="黑体" pitchFamily="2" charset="-122"/>
            </a:endParaRPr>
          </a:p>
        </p:txBody>
      </p:sp>
      <p:sp>
        <p:nvSpPr>
          <p:cNvPr id="9217" name="Rectangle 1"/>
          <p:cNvSpPr>
            <a:spLocks noChangeArrowheads="1"/>
          </p:cNvSpPr>
          <p:nvPr/>
        </p:nvSpPr>
        <p:spPr bwMode="auto">
          <a:xfrm>
            <a:off x="539552" y="1583700"/>
            <a:ext cx="7632848" cy="38010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1.</a:t>
            </a:r>
            <a:r>
              <a:rPr lang="zh-CN" altLang="zh-CN" sz="2400" b="1" dirty="0" smtClean="0">
                <a:solidFill>
                  <a:srgbClr val="1A07A9"/>
                </a:solidFill>
                <a:latin typeface="Times New Roman" pitchFamily="18" charset="0"/>
                <a:ea typeface="宋体" pitchFamily="2" charset="-122"/>
                <a:cs typeface="Times New Roman" pitchFamily="18" charset="0"/>
              </a:rPr>
              <a:t>项目组成员已进行过的</a:t>
            </a:r>
            <a:r>
              <a:rPr lang="zh-CN" altLang="zh-CN" sz="2400" b="1" dirty="0" smtClean="0">
                <a:solidFill>
                  <a:srgbClr val="FF0000"/>
                </a:solidFill>
                <a:latin typeface="Times New Roman" pitchFamily="18" charset="0"/>
                <a:ea typeface="宋体" pitchFamily="2" charset="-122"/>
                <a:cs typeface="Times New Roman" pitchFamily="18" charset="0"/>
              </a:rPr>
              <a:t>相关研究</a:t>
            </a:r>
            <a:r>
              <a:rPr lang="zh-CN" altLang="zh-CN" sz="2400" b="1" dirty="0" smtClean="0">
                <a:solidFill>
                  <a:srgbClr val="1A07A9"/>
                </a:solidFill>
                <a:latin typeface="Times New Roman" pitchFamily="18" charset="0"/>
                <a:ea typeface="宋体" pitchFamily="2" charset="-122"/>
                <a:cs typeface="Times New Roman" pitchFamily="18" charset="0"/>
              </a:rPr>
              <a:t>及主要成果</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2.</a:t>
            </a:r>
            <a:r>
              <a:rPr lang="zh-CN" altLang="zh-CN" sz="2400" b="1" dirty="0" smtClean="0">
                <a:solidFill>
                  <a:srgbClr val="1A07A9"/>
                </a:solidFill>
                <a:latin typeface="Times New Roman" pitchFamily="18" charset="0"/>
                <a:ea typeface="宋体" pitchFamily="2" charset="-122"/>
                <a:cs typeface="Times New Roman" pitchFamily="18" charset="0"/>
              </a:rPr>
              <a:t> 学校已具备的教学改革基础及对项目的支持情况（学校有关政策、经费及其使用管理制度、保障条件等，可附有关文件）</a:t>
            </a:r>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51520" y="260648"/>
            <a:ext cx="5791200" cy="635943"/>
          </a:xfrm>
          <a:prstGeom prst="rect">
            <a:avLst/>
          </a:prstGeom>
          <a:noFill/>
          <a:ln w="9525">
            <a:noFill/>
            <a:miter lim="800000"/>
            <a:headEnd/>
            <a:tailEnd/>
          </a:ln>
          <a:effectLst/>
        </p:spPr>
        <p:txBody>
          <a:bodyPr>
            <a:spAutoFit/>
          </a:bodyPr>
          <a:lstStyle/>
          <a:p>
            <a:pPr>
              <a:lnSpc>
                <a:spcPct val="120000"/>
              </a:lnSpc>
              <a:spcBef>
                <a:spcPct val="50000"/>
              </a:spcBef>
            </a:pPr>
            <a:r>
              <a:rPr lang="zh-CN" altLang="en-US" sz="3200" b="1" dirty="0" smtClean="0">
                <a:solidFill>
                  <a:schemeClr val="bg1"/>
                </a:solidFill>
                <a:ea typeface="黑体" pitchFamily="2" charset="-122"/>
              </a:rPr>
              <a:t>四、经费预算</a:t>
            </a:r>
            <a:endParaRPr lang="zh-CN" altLang="en-US" sz="3200" b="1" dirty="0">
              <a:solidFill>
                <a:schemeClr val="bg1"/>
              </a:solidFill>
              <a:ea typeface="黑体" pitchFamily="2" charset="-122"/>
            </a:endParaRPr>
          </a:p>
        </p:txBody>
      </p:sp>
      <p:sp>
        <p:nvSpPr>
          <p:cNvPr id="9217" name="Rectangle 1"/>
          <p:cNvSpPr>
            <a:spLocks noChangeArrowheads="1"/>
          </p:cNvSpPr>
          <p:nvPr/>
        </p:nvSpPr>
        <p:spPr bwMode="auto">
          <a:xfrm>
            <a:off x="179512" y="885056"/>
            <a:ext cx="7632848" cy="23544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ts val="3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lvl="0" indent="355600" fontAlgn="base">
              <a:lnSpc>
                <a:spcPts val="3000"/>
              </a:lnSpc>
              <a:spcBef>
                <a:spcPct val="0"/>
              </a:spcBef>
              <a:spcAft>
                <a:spcPct val="0"/>
              </a:spcAft>
            </a:pPr>
            <a:endParaRPr lang="zh-CN" altLang="zh-CN" sz="2800" b="1" dirty="0" smtClean="0">
              <a:solidFill>
                <a:srgbClr val="FF0000"/>
              </a:solidFill>
              <a:latin typeface="Times New Roman" pitchFamily="18" charset="0"/>
              <a:ea typeface="宋体" pitchFamily="2" charset="-122"/>
              <a:cs typeface="Times New Roman" pitchFamily="18" charset="0"/>
            </a:endParaRPr>
          </a:p>
          <a:p>
            <a:pPr marL="0" marR="0" lvl="0" indent="355600" algn="l" defTabSz="914400" rtl="0" eaLnBrk="1" fontAlgn="base" latinLnBrk="0" hangingPunct="1">
              <a:lnSpc>
                <a:spcPts val="3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        </a:t>
            </a: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graphicFrame>
        <p:nvGraphicFramePr>
          <p:cNvPr id="4" name="表格 3"/>
          <p:cNvGraphicFramePr>
            <a:graphicFrameLocks noGrp="1"/>
          </p:cNvGraphicFramePr>
          <p:nvPr/>
        </p:nvGraphicFramePr>
        <p:xfrm>
          <a:off x="539552" y="1556792"/>
          <a:ext cx="7992888" cy="4848140"/>
        </p:xfrm>
        <a:graphic>
          <a:graphicData uri="http://schemas.openxmlformats.org/drawingml/2006/table">
            <a:tbl>
              <a:tblPr/>
              <a:tblGrid>
                <a:gridCol w="2675751"/>
                <a:gridCol w="1127744"/>
                <a:gridCol w="4189393"/>
              </a:tblGrid>
              <a:tr h="518851">
                <a:tc>
                  <a:txBody>
                    <a:bodyPr/>
                    <a:lstStyle/>
                    <a:p>
                      <a:pPr algn="ctr">
                        <a:lnSpc>
                          <a:spcPts val="2200"/>
                        </a:lnSpc>
                        <a:spcAft>
                          <a:spcPts val="0"/>
                        </a:spcAft>
                      </a:pPr>
                      <a:r>
                        <a:rPr lang="zh-CN" sz="600" kern="100" dirty="0">
                          <a:latin typeface="Times New Roman"/>
                          <a:ea typeface="汉仪书宋一简"/>
                          <a:cs typeface="Times New Roman"/>
                        </a:rPr>
                        <a:t>支出科目</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600" kern="100">
                          <a:latin typeface="Times New Roman"/>
                          <a:ea typeface="汉仪书宋一简"/>
                          <a:cs typeface="Times New Roman"/>
                        </a:rPr>
                        <a:t>金额</a:t>
                      </a:r>
                      <a:endParaRPr lang="zh-CN" sz="600" kern="100">
                        <a:latin typeface="Times New Roman"/>
                        <a:ea typeface="宋体"/>
                        <a:cs typeface="Times New Roman"/>
                      </a:endParaRPr>
                    </a:p>
                    <a:p>
                      <a:pPr algn="ctr">
                        <a:lnSpc>
                          <a:spcPts val="1800"/>
                        </a:lnSpc>
                        <a:spcAft>
                          <a:spcPts val="0"/>
                        </a:spcAft>
                      </a:pPr>
                      <a:r>
                        <a:rPr lang="zh-CN" sz="600" kern="100">
                          <a:latin typeface="Times New Roman"/>
                          <a:ea typeface="汉仪书宋一简"/>
                          <a:cs typeface="Times New Roman"/>
                        </a:rPr>
                        <a:t>（元）</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200"/>
                        </a:lnSpc>
                        <a:spcAft>
                          <a:spcPts val="0"/>
                        </a:spcAft>
                      </a:pPr>
                      <a:r>
                        <a:rPr lang="zh-CN" sz="600" kern="100">
                          <a:latin typeface="Times New Roman"/>
                          <a:ea typeface="汉仪书宋一简"/>
                          <a:cs typeface="Times New Roman"/>
                        </a:rPr>
                        <a:t>计算根据及理由</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4155">
                <a:tc>
                  <a:txBody>
                    <a:bodyPr/>
                    <a:lstStyle/>
                    <a:p>
                      <a:pPr algn="ctr">
                        <a:lnSpc>
                          <a:spcPts val="2200"/>
                        </a:lnSpc>
                        <a:spcAft>
                          <a:spcPts val="0"/>
                        </a:spcAft>
                      </a:pPr>
                      <a:r>
                        <a:rPr lang="zh-CN" sz="600" b="1" kern="100" dirty="0">
                          <a:latin typeface="Times New Roman"/>
                          <a:ea typeface="宋体"/>
                          <a:cs typeface="Times New Roman"/>
                        </a:rPr>
                        <a:t>差旅费</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a:latin typeface="仿宋_GB2312"/>
                          <a:ea typeface="宋体"/>
                          <a:cs typeface="Times New Roman"/>
                        </a:rPr>
                        <a:t>30000</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000"/>
                        </a:lnSpc>
                        <a:spcAft>
                          <a:spcPts val="0"/>
                        </a:spcAft>
                      </a:pPr>
                      <a:r>
                        <a:rPr lang="zh-CN" sz="600" kern="100">
                          <a:latin typeface="Times New Roman"/>
                          <a:ea typeface="宋体"/>
                          <a:cs typeface="Times New Roman"/>
                        </a:rPr>
                        <a:t>项目研究过程中开展科学考察、业务调研、学术交流等所发生的外埠差旅费（交通费、住宿费等费用）、市内交通费用等。开支标准按照省内有关规定执行。</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9558">
                <a:tc>
                  <a:txBody>
                    <a:bodyPr/>
                    <a:lstStyle/>
                    <a:p>
                      <a:pPr algn="ctr">
                        <a:lnSpc>
                          <a:spcPts val="2200"/>
                        </a:lnSpc>
                        <a:spcAft>
                          <a:spcPts val="0"/>
                        </a:spcAft>
                      </a:pPr>
                      <a:r>
                        <a:rPr lang="zh-CN" sz="600" b="1" kern="100" dirty="0">
                          <a:latin typeface="Times New Roman"/>
                          <a:ea typeface="宋体"/>
                          <a:cs typeface="Times New Roman"/>
                        </a:rPr>
                        <a:t>会议费</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dirty="0">
                          <a:latin typeface="仿宋_GB2312"/>
                          <a:ea typeface="宋体"/>
                          <a:cs typeface="Times New Roman"/>
                        </a:rPr>
                        <a:t>20000</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600" kern="100">
                          <a:latin typeface="Times New Roman"/>
                          <a:ea typeface="宋体"/>
                          <a:cs typeface="Times New Roman"/>
                        </a:rPr>
                        <a:t>项目研究过程中组织开展研讨、咨询、协调、论证、鉴定等活动而发生的会议费用（房租费、印刷费、会议场地租用费等）。按省内有关规定，严格控制会议规模、会议数量、会议开支标准和会期。</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1322">
                <a:tc>
                  <a:txBody>
                    <a:bodyPr/>
                    <a:lstStyle/>
                    <a:p>
                      <a:pPr algn="ctr">
                        <a:lnSpc>
                          <a:spcPts val="2200"/>
                        </a:lnSpc>
                        <a:spcAft>
                          <a:spcPts val="0"/>
                        </a:spcAft>
                      </a:pPr>
                      <a:r>
                        <a:rPr lang="zh-CN" sz="600" b="1" kern="100" dirty="0">
                          <a:latin typeface="Times New Roman"/>
                          <a:ea typeface="宋体"/>
                          <a:cs typeface="Times New Roman"/>
                        </a:rPr>
                        <a:t>合作与交流费</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a:latin typeface="仿宋_GB2312"/>
                          <a:ea typeface="宋体"/>
                          <a:cs typeface="Times New Roman"/>
                        </a:rPr>
                        <a:t>20000</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600" kern="100">
                          <a:latin typeface="Times New Roman"/>
                          <a:ea typeface="宋体"/>
                          <a:cs typeface="Times New Roman"/>
                        </a:rPr>
                        <a:t>用于与资助项目研究工作有直接关系的合作与交流费用</a:t>
                      </a:r>
                      <a:r>
                        <a:rPr lang="en-US" sz="600" kern="100">
                          <a:latin typeface="Times New Roman"/>
                          <a:ea typeface="宋体"/>
                          <a:cs typeface="Times New Roman"/>
                        </a:rPr>
                        <a:t>,</a:t>
                      </a:r>
                      <a:r>
                        <a:rPr lang="zh-CN" sz="600" kern="100">
                          <a:latin typeface="Times New Roman"/>
                          <a:ea typeface="宋体"/>
                          <a:cs typeface="Times New Roman"/>
                        </a:rPr>
                        <a:t>包括项目组人员出访、培训及有关专家来访的部分费用。国际合作与交流的费用应当严格执行国家外事经费管理的有关规定，并应当事先报有关部门审核同意。</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7075">
                <a:tc>
                  <a:txBody>
                    <a:bodyPr/>
                    <a:lstStyle/>
                    <a:p>
                      <a:pPr algn="ctr">
                        <a:lnSpc>
                          <a:spcPts val="2200"/>
                        </a:lnSpc>
                        <a:spcAft>
                          <a:spcPts val="0"/>
                        </a:spcAft>
                      </a:pPr>
                      <a:r>
                        <a:rPr lang="zh-CN" sz="600" b="1" kern="100" dirty="0">
                          <a:latin typeface="Times New Roman"/>
                          <a:ea typeface="宋体"/>
                          <a:cs typeface="Times New Roman"/>
                        </a:rPr>
                        <a:t>数据采集费</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a:latin typeface="仿宋_GB2312"/>
                          <a:ea typeface="宋体"/>
                          <a:cs typeface="Times New Roman"/>
                        </a:rPr>
                        <a:t>10000</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600" kern="100">
                          <a:latin typeface="Times New Roman"/>
                          <a:ea typeface="宋体"/>
                          <a:cs typeface="Times New Roman"/>
                        </a:rPr>
                        <a:t>项目研究过程中发生的问卷调查、数据跟踪采集、案例分析等费用。</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12">
                <a:tc>
                  <a:txBody>
                    <a:bodyPr/>
                    <a:lstStyle/>
                    <a:p>
                      <a:pPr algn="ctr">
                        <a:lnSpc>
                          <a:spcPts val="2200"/>
                        </a:lnSpc>
                        <a:spcAft>
                          <a:spcPts val="0"/>
                        </a:spcAft>
                      </a:pPr>
                      <a:r>
                        <a:rPr lang="zh-CN" sz="600" b="1" kern="100" dirty="0">
                          <a:latin typeface="Times New Roman"/>
                          <a:ea typeface="宋体"/>
                          <a:cs typeface="Times New Roman"/>
                        </a:rPr>
                        <a:t>出版</a:t>
                      </a:r>
                      <a:r>
                        <a:rPr lang="en-US" sz="600" b="1" kern="100" dirty="0">
                          <a:latin typeface="Times New Roman"/>
                          <a:ea typeface="宋体"/>
                          <a:cs typeface="Times New Roman"/>
                        </a:rPr>
                        <a:t>/</a:t>
                      </a:r>
                      <a:r>
                        <a:rPr lang="zh-CN" sz="600" b="1" kern="100" dirty="0">
                          <a:latin typeface="Times New Roman"/>
                          <a:ea typeface="宋体"/>
                          <a:cs typeface="Times New Roman"/>
                        </a:rPr>
                        <a:t>文献</a:t>
                      </a:r>
                      <a:r>
                        <a:rPr lang="en-US" sz="600" b="1" kern="100" dirty="0">
                          <a:latin typeface="Times New Roman"/>
                          <a:ea typeface="宋体"/>
                          <a:cs typeface="Times New Roman"/>
                        </a:rPr>
                        <a:t>/</a:t>
                      </a:r>
                      <a:r>
                        <a:rPr lang="zh-CN" sz="600" b="1" kern="100" dirty="0">
                          <a:latin typeface="Times New Roman"/>
                          <a:ea typeface="宋体"/>
                          <a:cs typeface="Times New Roman"/>
                        </a:rPr>
                        <a:t>信息传播</a:t>
                      </a:r>
                      <a:r>
                        <a:rPr lang="en-US" sz="600" b="1" kern="100" dirty="0">
                          <a:latin typeface="Times New Roman"/>
                          <a:ea typeface="宋体"/>
                          <a:cs typeface="Times New Roman"/>
                        </a:rPr>
                        <a:t>/</a:t>
                      </a:r>
                      <a:r>
                        <a:rPr lang="zh-CN" sz="600" b="1" kern="100" dirty="0">
                          <a:latin typeface="Times New Roman"/>
                          <a:ea typeface="宋体"/>
                          <a:cs typeface="Times New Roman"/>
                        </a:rPr>
                        <a:t>知识产权事务费</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a:latin typeface="仿宋_GB2312"/>
                          <a:ea typeface="宋体"/>
                          <a:cs typeface="Times New Roman"/>
                        </a:rPr>
                        <a:t>15000</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600" kern="100">
                          <a:latin typeface="Times New Roman"/>
                          <a:ea typeface="宋体"/>
                          <a:cs typeface="Times New Roman"/>
                        </a:rPr>
                        <a:t>项目研究过程中需要支付的出版费及书籍购买费、资料费、印刷费、文献检索费、专业通信费、专利申请与维护费以及知识产权顾问费等各项费用。</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812">
                <a:tc>
                  <a:txBody>
                    <a:bodyPr/>
                    <a:lstStyle/>
                    <a:p>
                      <a:pPr algn="ctr">
                        <a:lnSpc>
                          <a:spcPts val="2200"/>
                        </a:lnSpc>
                        <a:spcAft>
                          <a:spcPts val="0"/>
                        </a:spcAft>
                      </a:pPr>
                      <a:r>
                        <a:rPr lang="zh-CN" sz="600" b="1" kern="100" dirty="0">
                          <a:latin typeface="Times New Roman"/>
                          <a:ea typeface="宋体"/>
                          <a:cs typeface="Times New Roman"/>
                        </a:rPr>
                        <a:t>劳务费</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a:latin typeface="仿宋_GB2312"/>
                          <a:ea typeface="宋体"/>
                          <a:cs typeface="Times New Roman"/>
                        </a:rPr>
                        <a:t>10000</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600" kern="100">
                          <a:latin typeface="Times New Roman"/>
                          <a:ea typeface="宋体"/>
                          <a:cs typeface="Times New Roman"/>
                        </a:rPr>
                        <a:t>项目研究过程中支付给项目组成员中编外人员和项目组临时聘用人员及项目承担单位聘用应届高校毕业生等劳务性费用。</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103">
                <a:tc>
                  <a:txBody>
                    <a:bodyPr/>
                    <a:lstStyle/>
                    <a:p>
                      <a:pPr algn="ctr">
                        <a:lnSpc>
                          <a:spcPts val="2200"/>
                        </a:lnSpc>
                        <a:spcAft>
                          <a:spcPts val="0"/>
                        </a:spcAft>
                      </a:pPr>
                      <a:r>
                        <a:rPr lang="zh-CN" sz="600" b="1" kern="100" dirty="0">
                          <a:latin typeface="Times New Roman"/>
                          <a:ea typeface="宋体"/>
                          <a:cs typeface="Times New Roman"/>
                        </a:rPr>
                        <a:t>专家咨询费</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a:latin typeface="仿宋_GB2312"/>
                          <a:ea typeface="宋体"/>
                          <a:cs typeface="Times New Roman"/>
                        </a:rPr>
                        <a:t>10000</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600" kern="100">
                          <a:latin typeface="Times New Roman"/>
                          <a:ea typeface="宋体"/>
                          <a:cs typeface="Times New Roman"/>
                        </a:rPr>
                        <a:t>项目研究过程中支付给临时聘请的咨询专家的费用和结项评审费用。专家咨询费不得支付给参与科技项目管理的相关人员。</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6003">
                <a:tc>
                  <a:txBody>
                    <a:bodyPr/>
                    <a:lstStyle/>
                    <a:p>
                      <a:pPr algn="ctr">
                        <a:spcAft>
                          <a:spcPts val="0"/>
                        </a:spcAft>
                      </a:pPr>
                      <a:r>
                        <a:rPr lang="zh-CN" sz="600" b="1" kern="100" dirty="0">
                          <a:latin typeface="Times New Roman"/>
                          <a:ea typeface="宋体"/>
                          <a:cs typeface="Times New Roman"/>
                        </a:rPr>
                        <a:t>其他支出</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kern="100">
                          <a:latin typeface="仿宋_GB2312"/>
                          <a:ea typeface="宋体"/>
                          <a:cs typeface="Times New Roman"/>
                        </a:rPr>
                        <a:t>5000</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600" kern="100">
                          <a:latin typeface="Times New Roman"/>
                          <a:ea typeface="宋体"/>
                          <a:cs typeface="Times New Roman"/>
                        </a:rPr>
                        <a:t>项目研究过程中发生的除上述费用外的其他支出。</a:t>
                      </a: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449">
                <a:tc>
                  <a:txBody>
                    <a:bodyPr/>
                    <a:lstStyle/>
                    <a:p>
                      <a:pPr algn="ctr">
                        <a:spcAft>
                          <a:spcPts val="0"/>
                        </a:spcAft>
                      </a:pPr>
                      <a:r>
                        <a:rPr lang="zh-CN" sz="600" b="1" kern="100" dirty="0">
                          <a:latin typeface="Times New Roman"/>
                          <a:ea typeface="汉仪书宋一简"/>
                          <a:cs typeface="Times New Roman"/>
                        </a:rPr>
                        <a:t>合计</a:t>
                      </a:r>
                      <a:endParaRPr lang="zh-CN" sz="600" kern="100" dirty="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600" b="1" kern="100">
                          <a:latin typeface="汉仪书宋一简"/>
                          <a:ea typeface="宋体"/>
                          <a:cs typeface="Times New Roman"/>
                        </a:rPr>
                        <a:t>12</a:t>
                      </a:r>
                      <a:r>
                        <a:rPr lang="zh-CN" sz="600" b="1" kern="100">
                          <a:latin typeface="Times New Roman"/>
                          <a:ea typeface="汉仪书宋一简"/>
                          <a:cs typeface="Times New Roman"/>
                        </a:rPr>
                        <a:t>万</a:t>
                      </a:r>
                      <a:endParaRPr lang="zh-CN" sz="600" kern="100">
                        <a:latin typeface="Times New Roman"/>
                        <a:ea typeface="宋体"/>
                        <a:cs typeface="Times New Roman"/>
                      </a:endParaRPr>
                    </a:p>
                  </a:txBody>
                  <a:tcPr marL="38804" marR="38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600" kern="100" dirty="0">
                        <a:latin typeface="Times New Roman"/>
                        <a:ea typeface="宋体"/>
                        <a:cs typeface="Times New Roman"/>
                      </a:endParaRPr>
                    </a:p>
                  </a:txBody>
                  <a:tcPr marL="38804" marR="38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51520" y="260648"/>
            <a:ext cx="5791200" cy="635943"/>
          </a:xfrm>
          <a:prstGeom prst="rect">
            <a:avLst/>
          </a:prstGeom>
          <a:noFill/>
          <a:ln w="9525">
            <a:noFill/>
            <a:miter lim="800000"/>
            <a:headEnd/>
            <a:tailEnd/>
          </a:ln>
          <a:effectLst/>
        </p:spPr>
        <p:txBody>
          <a:bodyPr>
            <a:spAutoFit/>
          </a:bodyPr>
          <a:lstStyle/>
          <a:p>
            <a:pPr>
              <a:lnSpc>
                <a:spcPct val="120000"/>
              </a:lnSpc>
              <a:spcBef>
                <a:spcPct val="50000"/>
              </a:spcBef>
            </a:pPr>
            <a:r>
              <a:rPr lang="zh-CN" altLang="en-US" sz="3200" b="1" dirty="0" smtClean="0">
                <a:solidFill>
                  <a:schemeClr val="bg1"/>
                </a:solidFill>
                <a:ea typeface="黑体" pitchFamily="2" charset="-122"/>
              </a:rPr>
              <a:t>五、参考文献</a:t>
            </a:r>
            <a:endParaRPr lang="zh-CN" altLang="en-US" sz="3200" b="1" dirty="0">
              <a:solidFill>
                <a:schemeClr val="bg1"/>
              </a:solidFill>
              <a:ea typeface="黑体" pitchFamily="2" charset="-122"/>
            </a:endParaRPr>
          </a:p>
        </p:txBody>
      </p:sp>
      <p:sp>
        <p:nvSpPr>
          <p:cNvPr id="9217" name="Rectangle 1"/>
          <p:cNvSpPr>
            <a:spLocks noChangeArrowheads="1"/>
          </p:cNvSpPr>
          <p:nvPr/>
        </p:nvSpPr>
        <p:spPr bwMode="auto">
          <a:xfrm>
            <a:off x="2339752" y="1031239"/>
            <a:ext cx="7632848" cy="72943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1</a:t>
            </a:r>
            <a:r>
              <a:rPr lang="en-US" altLang="zh-CN" sz="2400" b="1" dirty="0" smtClean="0">
                <a:solidFill>
                  <a:srgbClr val="1A07A9"/>
                </a:solidFill>
                <a:latin typeface="Times New Roman" pitchFamily="18" charset="0"/>
                <a:ea typeface="宋体" pitchFamily="2" charset="-122"/>
                <a:cs typeface="Times New Roman" pitchFamily="18" charset="0"/>
              </a:rPr>
              <a:t>.</a:t>
            </a:r>
            <a:r>
              <a:rPr lang="zh-CN" altLang="en-US" sz="2400" b="1" dirty="0" smtClean="0">
                <a:solidFill>
                  <a:srgbClr val="1A07A9"/>
                </a:solidFill>
                <a:latin typeface="Times New Roman" pitchFamily="18" charset="0"/>
                <a:ea typeface="宋体" pitchFamily="2" charset="-122"/>
                <a:cs typeface="Times New Roman" pitchFamily="18" charset="0"/>
              </a:rPr>
              <a:t>表述规范，格式同意</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2.</a:t>
            </a:r>
            <a:r>
              <a:rPr lang="zh-CN" altLang="zh-CN" sz="2400" b="1" dirty="0" smtClean="0">
                <a:solidFill>
                  <a:srgbClr val="1A07A9"/>
                </a:solidFill>
                <a:latin typeface="Times New Roman" pitchFamily="18" charset="0"/>
                <a:ea typeface="宋体" pitchFamily="2" charset="-122"/>
                <a:cs typeface="Times New Roman" pitchFamily="18" charset="0"/>
              </a:rPr>
              <a:t> </a:t>
            </a:r>
            <a:r>
              <a:rPr lang="zh-CN" altLang="en-US" sz="2400" b="1" dirty="0" smtClean="0">
                <a:solidFill>
                  <a:srgbClr val="1A07A9"/>
                </a:solidFill>
                <a:latin typeface="Times New Roman" pitchFamily="18" charset="0"/>
                <a:ea typeface="宋体" pitchFamily="2" charset="-122"/>
                <a:cs typeface="Times New Roman" pitchFamily="18" charset="0"/>
              </a:rPr>
              <a:t>要有代表性和权威性</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3.</a:t>
            </a:r>
            <a:r>
              <a:rPr lang="zh-CN" altLang="en-US" sz="2400" b="1" dirty="0" smtClean="0">
                <a:solidFill>
                  <a:srgbClr val="1A07A9"/>
                </a:solidFill>
                <a:latin typeface="Times New Roman" pitchFamily="18" charset="0"/>
                <a:ea typeface="宋体" pitchFamily="2" charset="-122"/>
                <a:cs typeface="Times New Roman" pitchFamily="18" charset="0"/>
              </a:rPr>
              <a:t>要注意全面性</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4.</a:t>
            </a:r>
            <a:r>
              <a:rPr lang="zh-CN" altLang="en-US" sz="2400" b="1" dirty="0" smtClean="0">
                <a:solidFill>
                  <a:srgbClr val="1A07A9"/>
                </a:solidFill>
                <a:latin typeface="Times New Roman" pitchFamily="18" charset="0"/>
                <a:ea typeface="宋体" pitchFamily="2" charset="-122"/>
                <a:cs typeface="Times New Roman" pitchFamily="18" charset="0"/>
              </a:rPr>
              <a:t>形式要多样化</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5.</a:t>
            </a:r>
            <a:r>
              <a:rPr lang="zh-CN" altLang="en-US" sz="2400" b="1" dirty="0" smtClean="0">
                <a:solidFill>
                  <a:srgbClr val="1A07A9"/>
                </a:solidFill>
                <a:latin typeface="Times New Roman" pitchFamily="18" charset="0"/>
                <a:ea typeface="宋体" pitchFamily="2" charset="-122"/>
                <a:cs typeface="Times New Roman" pitchFamily="18" charset="0"/>
              </a:rPr>
              <a:t>要近</a:t>
            </a:r>
            <a:r>
              <a:rPr lang="en-US" altLang="zh-CN" sz="2400" b="1" dirty="0" smtClean="0">
                <a:solidFill>
                  <a:srgbClr val="1A07A9"/>
                </a:solidFill>
                <a:latin typeface="Times New Roman" pitchFamily="18" charset="0"/>
                <a:ea typeface="宋体" pitchFamily="2" charset="-122"/>
                <a:cs typeface="Times New Roman" pitchFamily="18" charset="0"/>
              </a:rPr>
              <a:t>3</a:t>
            </a:r>
            <a:r>
              <a:rPr lang="zh-CN" altLang="en-US" sz="2400" b="1" dirty="0" smtClean="0">
                <a:solidFill>
                  <a:srgbClr val="1A07A9"/>
                </a:solidFill>
                <a:latin typeface="Times New Roman" pitchFamily="18" charset="0"/>
                <a:ea typeface="宋体" pitchFamily="2" charset="-122"/>
                <a:cs typeface="Times New Roman" pitchFamily="18" charset="0"/>
              </a:rPr>
              <a:t>到</a:t>
            </a:r>
            <a:r>
              <a:rPr lang="en-US" altLang="zh-CN" sz="2400" b="1" dirty="0" smtClean="0">
                <a:solidFill>
                  <a:srgbClr val="1A07A9"/>
                </a:solidFill>
                <a:latin typeface="Times New Roman" pitchFamily="18" charset="0"/>
                <a:ea typeface="宋体" pitchFamily="2" charset="-122"/>
                <a:cs typeface="Times New Roman" pitchFamily="18" charset="0"/>
              </a:rPr>
              <a:t>5</a:t>
            </a:r>
            <a:r>
              <a:rPr lang="zh-CN" altLang="en-US" sz="2400" b="1" dirty="0" smtClean="0">
                <a:solidFill>
                  <a:srgbClr val="1A07A9"/>
                </a:solidFill>
                <a:latin typeface="Times New Roman" pitchFamily="18" charset="0"/>
                <a:ea typeface="宋体" pitchFamily="2" charset="-122"/>
                <a:cs typeface="Times New Roman" pitchFamily="18" charset="0"/>
              </a:rPr>
              <a:t>年的文献</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6.</a:t>
            </a:r>
            <a:r>
              <a:rPr lang="zh-CN" altLang="en-US" sz="2400" b="1" dirty="0" smtClean="0">
                <a:solidFill>
                  <a:srgbClr val="1A07A9"/>
                </a:solidFill>
                <a:latin typeface="Times New Roman" pitchFamily="18" charset="0"/>
                <a:ea typeface="宋体" pitchFamily="2" charset="-122"/>
                <a:cs typeface="Times New Roman" pitchFamily="18" charset="0"/>
              </a:rPr>
              <a:t>数量要适当</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7.</a:t>
            </a:r>
            <a:r>
              <a:rPr lang="zh-CN" altLang="en-US" sz="2400" b="1" dirty="0" smtClean="0">
                <a:solidFill>
                  <a:srgbClr val="1A07A9"/>
                </a:solidFill>
                <a:latin typeface="Times New Roman" pitchFamily="18" charset="0"/>
                <a:ea typeface="宋体" pitchFamily="2" charset="-122"/>
                <a:cs typeface="Times New Roman" pitchFamily="18" charset="0"/>
              </a:rPr>
              <a:t>准确性</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8.</a:t>
            </a:r>
            <a:r>
              <a:rPr lang="zh-CN" altLang="en-US" sz="2400" b="1" dirty="0" smtClean="0">
                <a:solidFill>
                  <a:srgbClr val="1A07A9"/>
                </a:solidFill>
                <a:latin typeface="Times New Roman" pitchFamily="18" charset="0"/>
                <a:ea typeface="宋体" pitchFamily="2" charset="-122"/>
                <a:cs typeface="Times New Roman" pitchFamily="18" charset="0"/>
              </a:rPr>
              <a:t>要体现国际视野</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r>
              <a:rPr lang="en-US" altLang="zh-CN" sz="2400" b="1" dirty="0" smtClean="0">
                <a:solidFill>
                  <a:srgbClr val="1A07A9"/>
                </a:solidFill>
                <a:latin typeface="Times New Roman" pitchFamily="18" charset="0"/>
                <a:ea typeface="宋体" pitchFamily="2" charset="-122"/>
                <a:cs typeface="Times New Roman" pitchFamily="18" charset="0"/>
              </a:rPr>
              <a:t>9.</a:t>
            </a:r>
            <a:r>
              <a:rPr lang="zh-CN" altLang="en-US" sz="2400" b="1" dirty="0" smtClean="0">
                <a:solidFill>
                  <a:srgbClr val="1A07A9"/>
                </a:solidFill>
                <a:latin typeface="Times New Roman" pitchFamily="18" charset="0"/>
                <a:ea typeface="宋体" pitchFamily="2" charset="-122"/>
                <a:cs typeface="Times New Roman" pitchFamily="18" charset="0"/>
              </a:rPr>
              <a:t>要适当关注不同门派</a:t>
            </a: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en-US"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lang="zh-CN" altLang="zh-CN" sz="2400" b="1" dirty="0" smtClean="0">
              <a:solidFill>
                <a:srgbClr val="1A07A9"/>
              </a:solidFill>
              <a:latin typeface="Times New Roman" pitchFamily="18" charset="0"/>
              <a:ea typeface="宋体" pitchFamily="2" charset="-122"/>
              <a:cs typeface="Times New Roman" pitchFamily="18" charset="0"/>
            </a:endParaRPr>
          </a:p>
          <a:p>
            <a:pPr>
              <a:lnSpc>
                <a:spcPct val="150000"/>
              </a:lnSpc>
            </a:pPr>
            <a:endParaRPr kumimoji="0" lang="en-US" altLang="zh-CN" sz="2400" b="1" i="0" u="none" strike="noStrike" cap="none" normalizeH="0" baseline="0" dirty="0" smtClean="0">
              <a:ln>
                <a:noFill/>
              </a:ln>
              <a:solidFill>
                <a:srgbClr val="1A07A9"/>
              </a:solidFill>
              <a:effectLst/>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rrowheads="1"/>
          </p:cNvSpPr>
          <p:nvPr>
            <p:ph type="title"/>
          </p:nvPr>
        </p:nvSpPr>
        <p:spPr>
          <a:xfrm>
            <a:off x="467544" y="188640"/>
            <a:ext cx="8229600" cy="1143000"/>
          </a:xfrm>
        </p:spPr>
        <p:txBody>
          <a:bodyPr/>
          <a:lstStyle/>
          <a:p>
            <a:pPr algn="l" eaLnBrk="1" hangingPunct="1">
              <a:defRPr/>
            </a:pPr>
            <a:r>
              <a:rPr lang="zh-CN" altLang="en-US" sz="3600" b="1" dirty="0" smtClean="0">
                <a:solidFill>
                  <a:schemeClr val="accent2"/>
                </a:solidFill>
                <a:ea typeface="黑体" pitchFamily="49" charset="-122"/>
              </a:rPr>
              <a:t>论</a:t>
            </a:r>
            <a:r>
              <a:rPr lang="zh-CN" altLang="en-US" sz="3600" b="1" dirty="0" smtClean="0">
                <a:solidFill>
                  <a:schemeClr val="accent2"/>
                </a:solidFill>
                <a:ea typeface="黑体" pitchFamily="49" charset="-122"/>
              </a:rPr>
              <a:t>证需要注意的问题</a:t>
            </a:r>
          </a:p>
        </p:txBody>
      </p:sp>
      <p:sp>
        <p:nvSpPr>
          <p:cNvPr id="10243" name="Rectangle 3"/>
          <p:cNvSpPr>
            <a:spLocks noGrp="1" noRot="1" noChangeArrowheads="1"/>
          </p:cNvSpPr>
          <p:nvPr>
            <p:ph type="body" idx="1"/>
          </p:nvPr>
        </p:nvSpPr>
        <p:spPr>
          <a:xfrm>
            <a:off x="2514600" y="1600200"/>
            <a:ext cx="4114800" cy="4648200"/>
          </a:xfrm>
          <a:noFill/>
        </p:spPr>
        <p:txBody>
          <a:bodyPr wrap="none"/>
          <a:lstStyle/>
          <a:p>
            <a:pPr eaLnBrk="1" hangingPunct="1">
              <a:spcBef>
                <a:spcPct val="35000"/>
              </a:spcBef>
            </a:pPr>
            <a:r>
              <a:rPr lang="en-US" altLang="zh-CN" sz="2400" b="1" smtClean="0">
                <a:ea typeface="黑体" pitchFamily="2" charset="-122"/>
              </a:rPr>
              <a:t>⒈ </a:t>
            </a:r>
            <a:r>
              <a:rPr lang="zh-CN" altLang="en-US" sz="2400" b="1" smtClean="0">
                <a:ea typeface="黑体" pitchFamily="2" charset="-122"/>
              </a:rPr>
              <a:t>价值意义   </a:t>
            </a:r>
            <a:r>
              <a:rPr lang="en-US" altLang="zh-CN" sz="2400" b="1" smtClean="0">
                <a:ea typeface="黑体" pitchFamily="2" charset="-122"/>
              </a:rPr>
              <a:t>[</a:t>
            </a:r>
            <a:r>
              <a:rPr lang="zh-CN" altLang="en-US" sz="2400" b="1" smtClean="0">
                <a:ea typeface="黑体" pitchFamily="2" charset="-122"/>
              </a:rPr>
              <a:t>选题依据</a:t>
            </a:r>
            <a:r>
              <a:rPr lang="en-US" altLang="zh-CN" sz="2400" b="1" smtClean="0">
                <a:ea typeface="黑体" pitchFamily="2" charset="-122"/>
              </a:rPr>
              <a:t>]</a:t>
            </a:r>
          </a:p>
          <a:p>
            <a:pPr eaLnBrk="1" hangingPunct="1">
              <a:spcBef>
                <a:spcPct val="35000"/>
              </a:spcBef>
            </a:pPr>
            <a:r>
              <a:rPr lang="en-US" altLang="zh-CN" sz="2400" b="1" smtClean="0">
                <a:ea typeface="黑体" pitchFamily="2" charset="-122"/>
              </a:rPr>
              <a:t>⒉ </a:t>
            </a:r>
            <a:r>
              <a:rPr lang="zh-CN" altLang="en-US" sz="2400" b="1" smtClean="0">
                <a:ea typeface="黑体" pitchFamily="2" charset="-122"/>
              </a:rPr>
              <a:t>现状述评   </a:t>
            </a:r>
            <a:r>
              <a:rPr lang="en-US" altLang="zh-CN" sz="2400" b="1" smtClean="0">
                <a:ea typeface="黑体" pitchFamily="2" charset="-122"/>
              </a:rPr>
              <a:t>[</a:t>
            </a:r>
            <a:r>
              <a:rPr lang="zh-CN" altLang="en-US" sz="2400" b="1" smtClean="0">
                <a:ea typeface="黑体" pitchFamily="2" charset="-122"/>
              </a:rPr>
              <a:t>选题依据</a:t>
            </a:r>
            <a:r>
              <a:rPr lang="en-US" altLang="zh-CN" sz="2400" b="1" smtClean="0">
                <a:ea typeface="黑体" pitchFamily="2" charset="-122"/>
              </a:rPr>
              <a:t>] </a:t>
            </a:r>
          </a:p>
          <a:p>
            <a:pPr eaLnBrk="1" hangingPunct="1">
              <a:spcBef>
                <a:spcPct val="35000"/>
              </a:spcBef>
            </a:pPr>
            <a:r>
              <a:rPr lang="en-US" altLang="zh-CN" sz="2400" b="1" smtClean="0">
                <a:ea typeface="黑体" pitchFamily="2" charset="-122"/>
              </a:rPr>
              <a:t>⒊ </a:t>
            </a:r>
            <a:r>
              <a:rPr lang="zh-CN" altLang="en-US" sz="2400" b="1" smtClean="0">
                <a:ea typeface="黑体" pitchFamily="2" charset="-122"/>
              </a:rPr>
              <a:t>研究内容   </a:t>
            </a:r>
            <a:r>
              <a:rPr lang="en-US" altLang="zh-CN" sz="2400" b="1" smtClean="0">
                <a:ea typeface="黑体" pitchFamily="2" charset="-122"/>
              </a:rPr>
              <a:t>[</a:t>
            </a:r>
            <a:r>
              <a:rPr lang="zh-CN" altLang="en-US" sz="2400" b="1" smtClean="0">
                <a:ea typeface="黑体" pitchFamily="2" charset="-122"/>
              </a:rPr>
              <a:t>研究内容</a:t>
            </a:r>
            <a:r>
              <a:rPr lang="en-US" altLang="zh-CN" sz="2400" b="1" smtClean="0">
                <a:ea typeface="黑体" pitchFamily="2" charset="-122"/>
              </a:rPr>
              <a:t>]</a:t>
            </a:r>
          </a:p>
          <a:p>
            <a:pPr eaLnBrk="1" hangingPunct="1">
              <a:spcBef>
                <a:spcPct val="35000"/>
              </a:spcBef>
            </a:pPr>
            <a:r>
              <a:rPr lang="en-US" altLang="zh-CN" sz="2400" b="1" smtClean="0">
                <a:ea typeface="黑体" pitchFamily="2" charset="-122"/>
              </a:rPr>
              <a:t>⒋ </a:t>
            </a:r>
            <a:r>
              <a:rPr lang="zh-CN" altLang="en-US" sz="2400" b="1" smtClean="0">
                <a:ea typeface="黑体" pitchFamily="2" charset="-122"/>
              </a:rPr>
              <a:t>基本观点   </a:t>
            </a:r>
            <a:r>
              <a:rPr lang="en-US" altLang="zh-CN" sz="2400" b="1" smtClean="0">
                <a:ea typeface="黑体" pitchFamily="2" charset="-122"/>
              </a:rPr>
              <a:t>[</a:t>
            </a:r>
            <a:r>
              <a:rPr lang="zh-CN" altLang="en-US" sz="2400" b="1" smtClean="0">
                <a:ea typeface="黑体" pitchFamily="2" charset="-122"/>
              </a:rPr>
              <a:t>研究内容</a:t>
            </a:r>
            <a:r>
              <a:rPr lang="en-US" altLang="zh-CN" sz="2400" b="1" smtClean="0">
                <a:ea typeface="黑体" pitchFamily="2" charset="-122"/>
              </a:rPr>
              <a:t>]</a:t>
            </a:r>
          </a:p>
          <a:p>
            <a:pPr eaLnBrk="1" hangingPunct="1">
              <a:spcBef>
                <a:spcPct val="35000"/>
              </a:spcBef>
            </a:pPr>
            <a:r>
              <a:rPr lang="en-US" altLang="zh-CN" sz="2400" b="1" smtClean="0">
                <a:ea typeface="黑体" pitchFamily="2" charset="-122"/>
              </a:rPr>
              <a:t>⒌ </a:t>
            </a:r>
            <a:r>
              <a:rPr lang="zh-CN" altLang="en-US" sz="2400" b="1" smtClean="0">
                <a:ea typeface="黑体" pitchFamily="2" charset="-122"/>
              </a:rPr>
              <a:t>研究思路   </a:t>
            </a:r>
            <a:r>
              <a:rPr lang="en-US" altLang="zh-CN" sz="2400" b="1" smtClean="0">
                <a:ea typeface="黑体" pitchFamily="2" charset="-122"/>
              </a:rPr>
              <a:t>[</a:t>
            </a:r>
            <a:r>
              <a:rPr lang="zh-CN" altLang="en-US" sz="2400" b="1" smtClean="0">
                <a:ea typeface="黑体" pitchFamily="2" charset="-122"/>
              </a:rPr>
              <a:t>思路方法</a:t>
            </a:r>
            <a:r>
              <a:rPr lang="en-US" altLang="zh-CN" sz="2400" b="1" smtClean="0">
                <a:ea typeface="黑体" pitchFamily="2" charset="-122"/>
              </a:rPr>
              <a:t>]</a:t>
            </a:r>
          </a:p>
          <a:p>
            <a:pPr eaLnBrk="1" hangingPunct="1">
              <a:spcBef>
                <a:spcPct val="35000"/>
              </a:spcBef>
            </a:pPr>
            <a:r>
              <a:rPr lang="en-US" altLang="zh-CN" sz="2400" b="1" smtClean="0">
                <a:ea typeface="黑体" pitchFamily="2" charset="-122"/>
              </a:rPr>
              <a:t>⒍ </a:t>
            </a:r>
            <a:r>
              <a:rPr lang="zh-CN" altLang="en-US" sz="2400" b="1" smtClean="0">
                <a:ea typeface="黑体" pitchFamily="2" charset="-122"/>
              </a:rPr>
              <a:t>研究方法   </a:t>
            </a:r>
            <a:r>
              <a:rPr lang="en-US" altLang="zh-CN" sz="2400" b="1" smtClean="0">
                <a:ea typeface="黑体" pitchFamily="2" charset="-122"/>
              </a:rPr>
              <a:t>[</a:t>
            </a:r>
            <a:r>
              <a:rPr lang="zh-CN" altLang="en-US" sz="2400" b="1" smtClean="0">
                <a:ea typeface="黑体" pitchFamily="2" charset="-122"/>
              </a:rPr>
              <a:t>思路方法</a:t>
            </a:r>
            <a:r>
              <a:rPr lang="en-US" altLang="zh-CN" sz="2400" b="1" smtClean="0">
                <a:ea typeface="黑体" pitchFamily="2" charset="-122"/>
              </a:rPr>
              <a:t>]</a:t>
            </a:r>
          </a:p>
          <a:p>
            <a:pPr eaLnBrk="1" hangingPunct="1">
              <a:spcBef>
                <a:spcPct val="35000"/>
              </a:spcBef>
            </a:pPr>
            <a:r>
              <a:rPr lang="en-US" altLang="zh-CN" sz="2400" b="1" smtClean="0">
                <a:ea typeface="黑体" pitchFamily="2" charset="-122"/>
              </a:rPr>
              <a:t>⒎ </a:t>
            </a:r>
            <a:r>
              <a:rPr lang="zh-CN" altLang="en-US" sz="2400" b="1" smtClean="0">
                <a:ea typeface="黑体" pitchFamily="2" charset="-122"/>
              </a:rPr>
              <a:t>创新之处   </a:t>
            </a:r>
            <a:r>
              <a:rPr lang="en-US" altLang="zh-CN" sz="2400" b="1" smtClean="0">
                <a:ea typeface="黑体" pitchFamily="2" charset="-122"/>
              </a:rPr>
              <a:t>[</a:t>
            </a:r>
            <a:r>
              <a:rPr lang="zh-CN" altLang="en-US" sz="2400" b="1" smtClean="0">
                <a:ea typeface="黑体" pitchFamily="2" charset="-122"/>
              </a:rPr>
              <a:t>创新之处</a:t>
            </a:r>
            <a:r>
              <a:rPr lang="en-US" altLang="zh-CN" sz="2400" b="1" smtClean="0">
                <a:ea typeface="黑体" pitchFamily="2" charset="-122"/>
              </a:rPr>
              <a:t>]</a:t>
            </a:r>
          </a:p>
          <a:p>
            <a:pPr eaLnBrk="1" hangingPunct="1">
              <a:spcBef>
                <a:spcPct val="35000"/>
              </a:spcBef>
            </a:pPr>
            <a:r>
              <a:rPr lang="en-US" altLang="zh-CN" sz="2400" b="1" smtClean="0">
                <a:ea typeface="黑体" pitchFamily="2" charset="-122"/>
              </a:rPr>
              <a:t>⒏ </a:t>
            </a:r>
            <a:r>
              <a:rPr lang="zh-CN" altLang="en-US" sz="2400" b="1" smtClean="0">
                <a:ea typeface="黑体" pitchFamily="2" charset="-122"/>
              </a:rPr>
              <a:t>相关成果   </a:t>
            </a:r>
            <a:r>
              <a:rPr lang="en-US" altLang="zh-CN" sz="2400" b="1" smtClean="0">
                <a:ea typeface="黑体" pitchFamily="2" charset="-122"/>
              </a:rPr>
              <a:t>[</a:t>
            </a:r>
            <a:r>
              <a:rPr lang="zh-CN" altLang="en-US" sz="2400" b="1" smtClean="0">
                <a:ea typeface="黑体" pitchFamily="2" charset="-122"/>
              </a:rPr>
              <a:t>研究基础</a:t>
            </a:r>
            <a:r>
              <a:rPr lang="en-US" altLang="zh-CN" sz="2400" b="1" smtClean="0">
                <a:ea typeface="黑体" pitchFamily="2" charset="-122"/>
              </a:rPr>
              <a:t>]</a:t>
            </a:r>
          </a:p>
          <a:p>
            <a:pPr eaLnBrk="1" hangingPunct="1">
              <a:spcBef>
                <a:spcPct val="35000"/>
              </a:spcBef>
            </a:pPr>
            <a:r>
              <a:rPr lang="en-US" altLang="zh-CN" sz="2400" b="1" smtClean="0">
                <a:ea typeface="黑体" pitchFamily="2" charset="-122"/>
              </a:rPr>
              <a:t>⒐ </a:t>
            </a:r>
            <a:r>
              <a:rPr lang="zh-CN" altLang="en-US" sz="2400" b="1" smtClean="0">
                <a:ea typeface="黑体" pitchFamily="2" charset="-122"/>
              </a:rPr>
              <a:t>研究积累   </a:t>
            </a:r>
            <a:r>
              <a:rPr lang="en-US" altLang="zh-CN" sz="2400" b="1" smtClean="0">
                <a:ea typeface="黑体" pitchFamily="2" charset="-122"/>
              </a:rPr>
              <a:t>[</a:t>
            </a:r>
            <a:r>
              <a:rPr lang="zh-CN" altLang="en-US" sz="2400" b="1" smtClean="0">
                <a:ea typeface="黑体" pitchFamily="2" charset="-122"/>
              </a:rPr>
              <a:t>参考文献</a:t>
            </a:r>
            <a:r>
              <a:rPr lang="en-US" altLang="zh-CN" sz="2400" b="1" smtClean="0">
                <a:ea typeface="黑体" pitchFamily="2" charset="-122"/>
              </a:rPr>
              <a:t>]</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ChangeArrowheads="1"/>
          </p:cNvSpPr>
          <p:nvPr/>
        </p:nvSpPr>
        <p:spPr bwMode="auto">
          <a:xfrm>
            <a:off x="179512" y="260648"/>
            <a:ext cx="6264696" cy="757130"/>
          </a:xfrm>
          <a:prstGeom prst="rect">
            <a:avLst/>
          </a:prstGeom>
          <a:noFill/>
          <a:ln w="9525">
            <a:noFill/>
            <a:miter lim="800000"/>
            <a:headEnd/>
            <a:tailEnd/>
          </a:ln>
          <a:effectLst/>
        </p:spPr>
        <p:txBody>
          <a:bodyPr wrap="square">
            <a:spAutoFit/>
          </a:bodyPr>
          <a:lstStyle/>
          <a:p>
            <a:pPr>
              <a:lnSpc>
                <a:spcPct val="120000"/>
              </a:lnSpc>
              <a:spcBef>
                <a:spcPct val="50000"/>
              </a:spcBef>
            </a:pPr>
            <a:r>
              <a:rPr lang="zh-CN" altLang="en-US" sz="3600" b="1" dirty="0" smtClean="0">
                <a:solidFill>
                  <a:schemeClr val="bg1"/>
                </a:solidFill>
                <a:ea typeface="黑体" pitchFamily="2" charset="-122"/>
              </a:rPr>
              <a:t>课</a:t>
            </a:r>
            <a:r>
              <a:rPr lang="zh-CN" altLang="en-US" sz="3600" b="1" dirty="0" smtClean="0">
                <a:solidFill>
                  <a:schemeClr val="bg1"/>
                </a:solidFill>
                <a:ea typeface="黑体" pitchFamily="2" charset="-122"/>
              </a:rPr>
              <a:t>题研究过程</a:t>
            </a:r>
            <a:endParaRPr lang="zh-CN" altLang="en-US" sz="3600" b="1" dirty="0">
              <a:solidFill>
                <a:schemeClr val="bg1"/>
              </a:solidFill>
              <a:ea typeface="黑体" pitchFamily="2" charset="-122"/>
            </a:endParaRPr>
          </a:p>
        </p:txBody>
      </p:sp>
      <p:sp>
        <p:nvSpPr>
          <p:cNvPr id="22533" name="Line 5"/>
          <p:cNvSpPr>
            <a:spLocks noChangeShapeType="1"/>
          </p:cNvSpPr>
          <p:nvPr/>
        </p:nvSpPr>
        <p:spPr bwMode="auto">
          <a:xfrm>
            <a:off x="533400" y="1143000"/>
            <a:ext cx="8077200" cy="0"/>
          </a:xfrm>
          <a:prstGeom prst="line">
            <a:avLst/>
          </a:prstGeom>
          <a:noFill/>
          <a:ln w="28575">
            <a:solidFill>
              <a:srgbClr val="0000FF"/>
            </a:solidFill>
            <a:round/>
            <a:headEnd/>
            <a:tailEnd/>
          </a:ln>
          <a:effectLst/>
        </p:spPr>
        <p:txBody>
          <a:bodyPr/>
          <a:lstStyle/>
          <a:p>
            <a:endParaRPr lang="zh-CN" altLang="en-US"/>
          </a:p>
        </p:txBody>
      </p:sp>
      <p:sp>
        <p:nvSpPr>
          <p:cNvPr id="22547" name="Line 19"/>
          <p:cNvSpPr>
            <a:spLocks noChangeShapeType="1"/>
          </p:cNvSpPr>
          <p:nvPr/>
        </p:nvSpPr>
        <p:spPr bwMode="auto">
          <a:xfrm>
            <a:off x="609600" y="5373216"/>
            <a:ext cx="8001000" cy="0"/>
          </a:xfrm>
          <a:prstGeom prst="line">
            <a:avLst/>
          </a:prstGeom>
          <a:noFill/>
          <a:ln w="57150">
            <a:solidFill>
              <a:schemeClr val="accent2"/>
            </a:solidFill>
            <a:round/>
            <a:headEnd/>
            <a:tailEnd type="triangle" w="med" len="med"/>
          </a:ln>
          <a:effectLst/>
        </p:spPr>
        <p:txBody>
          <a:bodyPr/>
          <a:lstStyle/>
          <a:p>
            <a:endParaRPr lang="zh-CN" altLang="en-US"/>
          </a:p>
        </p:txBody>
      </p:sp>
      <p:sp>
        <p:nvSpPr>
          <p:cNvPr id="22549" name="Line 21"/>
          <p:cNvSpPr>
            <a:spLocks noChangeShapeType="1"/>
          </p:cNvSpPr>
          <p:nvPr/>
        </p:nvSpPr>
        <p:spPr bwMode="auto">
          <a:xfrm flipV="1">
            <a:off x="2133600" y="5157192"/>
            <a:ext cx="0" cy="228600"/>
          </a:xfrm>
          <a:prstGeom prst="line">
            <a:avLst/>
          </a:prstGeom>
          <a:noFill/>
          <a:ln w="76200">
            <a:solidFill>
              <a:schemeClr val="accent2"/>
            </a:solidFill>
            <a:round/>
            <a:headEnd/>
            <a:tailEnd/>
          </a:ln>
          <a:effectLst/>
        </p:spPr>
        <p:txBody>
          <a:bodyPr/>
          <a:lstStyle/>
          <a:p>
            <a:endParaRPr lang="zh-CN" altLang="en-US"/>
          </a:p>
        </p:txBody>
      </p:sp>
      <p:sp>
        <p:nvSpPr>
          <p:cNvPr id="22550" name="Line 22"/>
          <p:cNvSpPr>
            <a:spLocks noChangeShapeType="1"/>
          </p:cNvSpPr>
          <p:nvPr/>
        </p:nvSpPr>
        <p:spPr bwMode="auto">
          <a:xfrm flipV="1">
            <a:off x="3733800" y="5157192"/>
            <a:ext cx="0" cy="228600"/>
          </a:xfrm>
          <a:prstGeom prst="line">
            <a:avLst/>
          </a:prstGeom>
          <a:noFill/>
          <a:ln w="76200">
            <a:solidFill>
              <a:schemeClr val="accent2"/>
            </a:solidFill>
            <a:round/>
            <a:headEnd/>
            <a:tailEnd/>
          </a:ln>
          <a:effectLst/>
        </p:spPr>
        <p:txBody>
          <a:bodyPr/>
          <a:lstStyle/>
          <a:p>
            <a:endParaRPr lang="zh-CN" altLang="en-US"/>
          </a:p>
        </p:txBody>
      </p:sp>
      <p:sp>
        <p:nvSpPr>
          <p:cNvPr id="22551" name="Line 23"/>
          <p:cNvSpPr>
            <a:spLocks noChangeShapeType="1"/>
          </p:cNvSpPr>
          <p:nvPr/>
        </p:nvSpPr>
        <p:spPr bwMode="auto">
          <a:xfrm flipV="1">
            <a:off x="5257800" y="5157192"/>
            <a:ext cx="0" cy="228600"/>
          </a:xfrm>
          <a:prstGeom prst="line">
            <a:avLst/>
          </a:prstGeom>
          <a:noFill/>
          <a:ln w="76200">
            <a:solidFill>
              <a:schemeClr val="accent2"/>
            </a:solidFill>
            <a:round/>
            <a:headEnd/>
            <a:tailEnd/>
          </a:ln>
          <a:effectLst/>
        </p:spPr>
        <p:txBody>
          <a:bodyPr/>
          <a:lstStyle/>
          <a:p>
            <a:endParaRPr lang="zh-CN" altLang="en-US"/>
          </a:p>
        </p:txBody>
      </p:sp>
      <p:sp>
        <p:nvSpPr>
          <p:cNvPr id="22552" name="Line 24"/>
          <p:cNvSpPr>
            <a:spLocks noChangeShapeType="1"/>
          </p:cNvSpPr>
          <p:nvPr/>
        </p:nvSpPr>
        <p:spPr bwMode="auto">
          <a:xfrm flipV="1">
            <a:off x="6781800" y="5157192"/>
            <a:ext cx="0" cy="228600"/>
          </a:xfrm>
          <a:prstGeom prst="line">
            <a:avLst/>
          </a:prstGeom>
          <a:noFill/>
          <a:ln w="76200">
            <a:solidFill>
              <a:schemeClr val="accent2"/>
            </a:solidFill>
            <a:round/>
            <a:headEnd/>
            <a:tailEnd/>
          </a:ln>
          <a:effectLst/>
        </p:spPr>
        <p:txBody>
          <a:bodyPr/>
          <a:lstStyle/>
          <a:p>
            <a:endParaRPr lang="zh-CN" altLang="en-US"/>
          </a:p>
        </p:txBody>
      </p:sp>
      <p:sp>
        <p:nvSpPr>
          <p:cNvPr id="22553" name="Line 25"/>
          <p:cNvSpPr>
            <a:spLocks noChangeShapeType="1"/>
          </p:cNvSpPr>
          <p:nvPr/>
        </p:nvSpPr>
        <p:spPr bwMode="auto">
          <a:xfrm flipV="1">
            <a:off x="8305800" y="5664200"/>
            <a:ext cx="0" cy="228600"/>
          </a:xfrm>
          <a:prstGeom prst="line">
            <a:avLst/>
          </a:prstGeom>
          <a:noFill/>
          <a:ln w="76200">
            <a:solidFill>
              <a:schemeClr val="accent2"/>
            </a:solidFill>
            <a:round/>
            <a:headEnd/>
            <a:tailEnd/>
          </a:ln>
          <a:effectLst/>
        </p:spPr>
        <p:txBody>
          <a:bodyPr/>
          <a:lstStyle/>
          <a:p>
            <a:endParaRPr lang="zh-CN" altLang="en-US"/>
          </a:p>
        </p:txBody>
      </p:sp>
      <p:sp>
        <p:nvSpPr>
          <p:cNvPr id="22558" name="Line 30"/>
          <p:cNvSpPr>
            <a:spLocks noChangeShapeType="1"/>
          </p:cNvSpPr>
          <p:nvPr/>
        </p:nvSpPr>
        <p:spPr bwMode="auto">
          <a:xfrm flipV="1">
            <a:off x="609600" y="2132856"/>
            <a:ext cx="0" cy="3276600"/>
          </a:xfrm>
          <a:prstGeom prst="line">
            <a:avLst/>
          </a:prstGeom>
          <a:noFill/>
          <a:ln w="57150">
            <a:solidFill>
              <a:schemeClr val="accent2"/>
            </a:solidFill>
            <a:round/>
            <a:headEnd/>
            <a:tailEnd type="triangle" w="med" len="med"/>
          </a:ln>
          <a:effectLst/>
        </p:spPr>
        <p:txBody>
          <a:bodyPr/>
          <a:lstStyle/>
          <a:p>
            <a:endParaRPr lang="zh-CN" altLang="en-US"/>
          </a:p>
        </p:txBody>
      </p:sp>
      <p:grpSp>
        <p:nvGrpSpPr>
          <p:cNvPr id="2" name="Group 38"/>
          <p:cNvGrpSpPr>
            <a:grpSpLocks/>
          </p:cNvGrpSpPr>
          <p:nvPr/>
        </p:nvGrpSpPr>
        <p:grpSpPr bwMode="auto">
          <a:xfrm>
            <a:off x="2195514" y="4005261"/>
            <a:ext cx="1584326" cy="1911350"/>
            <a:chOff x="1383" y="1819"/>
            <a:chExt cx="998" cy="1204"/>
          </a:xfrm>
        </p:grpSpPr>
        <p:sp>
          <p:nvSpPr>
            <p:cNvPr id="22554" name="Text Box 26"/>
            <p:cNvSpPr txBox="1">
              <a:spLocks noChangeArrowheads="1"/>
            </p:cNvSpPr>
            <p:nvPr/>
          </p:nvSpPr>
          <p:spPr bwMode="auto">
            <a:xfrm>
              <a:off x="1383" y="2771"/>
              <a:ext cx="998" cy="252"/>
            </a:xfrm>
            <a:prstGeom prst="rect">
              <a:avLst/>
            </a:prstGeom>
            <a:noFill/>
            <a:ln w="9525">
              <a:solidFill>
                <a:srgbClr val="0000FF"/>
              </a:solidFill>
              <a:miter lim="800000"/>
              <a:headEnd/>
              <a:tailEnd/>
            </a:ln>
            <a:effectLst/>
          </p:spPr>
          <p:txBody>
            <a:bodyPr wrap="square">
              <a:spAutoFit/>
            </a:bodyPr>
            <a:lstStyle/>
            <a:p>
              <a:pPr algn="ctr">
                <a:spcBef>
                  <a:spcPct val="50000"/>
                </a:spcBef>
              </a:pPr>
              <a:r>
                <a:rPr lang="zh-CN" altLang="en-US" sz="2000" b="1" dirty="0" smtClean="0">
                  <a:ea typeface="黑体" pitchFamily="2" charset="-122"/>
                </a:rPr>
                <a:t>填写评审书</a:t>
              </a:r>
              <a:endParaRPr lang="zh-CN" altLang="en-US" sz="2000" b="1" dirty="0">
                <a:ea typeface="黑体" pitchFamily="2" charset="-122"/>
              </a:endParaRPr>
            </a:p>
          </p:txBody>
        </p:sp>
        <p:sp>
          <p:nvSpPr>
            <p:cNvPr id="22559" name="Text Box 31"/>
            <p:cNvSpPr txBox="1">
              <a:spLocks noChangeArrowheads="1"/>
            </p:cNvSpPr>
            <p:nvPr/>
          </p:nvSpPr>
          <p:spPr bwMode="auto">
            <a:xfrm>
              <a:off x="1408" y="1819"/>
              <a:ext cx="864" cy="640"/>
            </a:xfrm>
            <a:prstGeom prst="rect">
              <a:avLst/>
            </a:prstGeom>
            <a:solidFill>
              <a:srgbClr val="B0EEB0">
                <a:alpha val="42000"/>
              </a:srgbClr>
            </a:solidFill>
            <a:ln w="9525">
              <a:solidFill>
                <a:srgbClr val="0000FF"/>
              </a:solidFill>
              <a:miter lim="800000"/>
              <a:headEnd/>
              <a:tailEnd/>
            </a:ln>
            <a:effectLst/>
          </p:spPr>
          <p:txBody>
            <a:bodyPr>
              <a:spAutoFit/>
            </a:bodyPr>
            <a:lstStyle/>
            <a:p>
              <a:pPr algn="ctr">
                <a:spcBef>
                  <a:spcPct val="50000"/>
                </a:spcBef>
              </a:pPr>
              <a:r>
                <a:rPr lang="zh-CN" altLang="en-US" sz="2000" b="1" dirty="0">
                  <a:ea typeface="黑体" pitchFamily="2" charset="-122"/>
                </a:rPr>
                <a:t>收集课题相关的信息和知识</a:t>
              </a:r>
            </a:p>
          </p:txBody>
        </p:sp>
      </p:grpSp>
      <p:grpSp>
        <p:nvGrpSpPr>
          <p:cNvPr id="3" name="Group 39"/>
          <p:cNvGrpSpPr>
            <a:grpSpLocks/>
          </p:cNvGrpSpPr>
          <p:nvPr/>
        </p:nvGrpSpPr>
        <p:grpSpPr bwMode="auto">
          <a:xfrm>
            <a:off x="3810000" y="3644901"/>
            <a:ext cx="1371600" cy="2579688"/>
            <a:chOff x="2400" y="1592"/>
            <a:chExt cx="864" cy="1625"/>
          </a:xfrm>
        </p:grpSpPr>
        <p:sp>
          <p:nvSpPr>
            <p:cNvPr id="22544" name="Text Box 16"/>
            <p:cNvSpPr txBox="1">
              <a:spLocks noChangeArrowheads="1"/>
            </p:cNvSpPr>
            <p:nvPr/>
          </p:nvSpPr>
          <p:spPr bwMode="auto">
            <a:xfrm>
              <a:off x="2440" y="2771"/>
              <a:ext cx="816" cy="446"/>
            </a:xfrm>
            <a:prstGeom prst="rect">
              <a:avLst/>
            </a:prstGeom>
            <a:noFill/>
            <a:ln w="9525">
              <a:solidFill>
                <a:srgbClr val="0000FF"/>
              </a:solidFill>
              <a:miter lim="800000"/>
              <a:headEnd/>
              <a:tailEnd/>
            </a:ln>
            <a:effectLst/>
          </p:spPr>
          <p:txBody>
            <a:bodyPr>
              <a:spAutoFit/>
            </a:bodyPr>
            <a:lstStyle/>
            <a:p>
              <a:pPr algn="ctr">
                <a:spcBef>
                  <a:spcPct val="50000"/>
                </a:spcBef>
              </a:pPr>
              <a:r>
                <a:rPr lang="zh-CN" altLang="en-US" sz="2000" b="1" dirty="0" smtClean="0">
                  <a:ea typeface="黑体" pitchFamily="2" charset="-122"/>
                </a:rPr>
                <a:t>开题报告调研报告</a:t>
              </a:r>
              <a:endParaRPr lang="zh-CN" altLang="en-US" sz="2000" b="1" dirty="0">
                <a:ea typeface="黑体" pitchFamily="2" charset="-122"/>
              </a:endParaRPr>
            </a:p>
          </p:txBody>
        </p:sp>
        <p:sp>
          <p:nvSpPr>
            <p:cNvPr id="22561" name="Text Box 33"/>
            <p:cNvSpPr txBox="1">
              <a:spLocks noChangeArrowheads="1"/>
            </p:cNvSpPr>
            <p:nvPr/>
          </p:nvSpPr>
          <p:spPr bwMode="auto">
            <a:xfrm>
              <a:off x="2400" y="1592"/>
              <a:ext cx="864" cy="640"/>
            </a:xfrm>
            <a:prstGeom prst="rect">
              <a:avLst/>
            </a:prstGeom>
            <a:solidFill>
              <a:srgbClr val="EEF0AE"/>
            </a:solidFill>
            <a:ln w="9525">
              <a:solidFill>
                <a:srgbClr val="0000FF"/>
              </a:solidFill>
              <a:miter lim="800000"/>
              <a:headEnd/>
              <a:tailEnd/>
            </a:ln>
            <a:effectLst/>
          </p:spPr>
          <p:txBody>
            <a:bodyPr>
              <a:spAutoFit/>
            </a:bodyPr>
            <a:lstStyle/>
            <a:p>
              <a:pPr algn="ctr">
                <a:spcBef>
                  <a:spcPct val="50000"/>
                </a:spcBef>
              </a:pPr>
              <a:r>
                <a:rPr lang="zh-CN" altLang="en-US" sz="2000" b="1" dirty="0">
                  <a:ea typeface="黑体" pitchFamily="2" charset="-122"/>
                </a:rPr>
                <a:t>寻找课题关键问题和突破口</a:t>
              </a:r>
            </a:p>
          </p:txBody>
        </p:sp>
      </p:grpSp>
      <p:grpSp>
        <p:nvGrpSpPr>
          <p:cNvPr id="4" name="Group 37"/>
          <p:cNvGrpSpPr>
            <a:grpSpLocks/>
          </p:cNvGrpSpPr>
          <p:nvPr/>
        </p:nvGrpSpPr>
        <p:grpSpPr bwMode="auto">
          <a:xfrm>
            <a:off x="673100" y="4292600"/>
            <a:ext cx="1384300" cy="1630363"/>
            <a:chOff x="424" y="2000"/>
            <a:chExt cx="872" cy="1027"/>
          </a:xfrm>
        </p:grpSpPr>
        <p:sp>
          <p:nvSpPr>
            <p:cNvPr id="22543" name="Text Box 15"/>
            <p:cNvSpPr txBox="1">
              <a:spLocks noChangeArrowheads="1"/>
            </p:cNvSpPr>
            <p:nvPr/>
          </p:nvSpPr>
          <p:spPr bwMode="auto">
            <a:xfrm>
              <a:off x="432" y="2000"/>
              <a:ext cx="864" cy="640"/>
            </a:xfrm>
            <a:prstGeom prst="rect">
              <a:avLst/>
            </a:prstGeom>
            <a:solidFill>
              <a:srgbClr val="A7EDF7">
                <a:alpha val="22000"/>
              </a:srgbClr>
            </a:solidFill>
            <a:ln w="9525">
              <a:solidFill>
                <a:srgbClr val="0000FF"/>
              </a:solidFill>
              <a:miter lim="800000"/>
              <a:headEnd/>
              <a:tailEnd/>
            </a:ln>
            <a:effectLst/>
          </p:spPr>
          <p:txBody>
            <a:bodyPr>
              <a:spAutoFit/>
            </a:bodyPr>
            <a:lstStyle/>
            <a:p>
              <a:pPr algn="ctr">
                <a:spcBef>
                  <a:spcPct val="50000"/>
                </a:spcBef>
              </a:pPr>
              <a:r>
                <a:rPr lang="zh-CN" altLang="en-US" sz="2000" b="1" dirty="0">
                  <a:ea typeface="黑体" pitchFamily="2" charset="-122"/>
                </a:rPr>
                <a:t>选择科研方向和研究的课题</a:t>
              </a:r>
            </a:p>
          </p:txBody>
        </p:sp>
        <p:sp>
          <p:nvSpPr>
            <p:cNvPr id="22562" name="Text Box 34"/>
            <p:cNvSpPr txBox="1">
              <a:spLocks noChangeArrowheads="1"/>
            </p:cNvSpPr>
            <p:nvPr/>
          </p:nvSpPr>
          <p:spPr bwMode="auto">
            <a:xfrm>
              <a:off x="424" y="2771"/>
              <a:ext cx="864" cy="256"/>
            </a:xfrm>
            <a:prstGeom prst="rect">
              <a:avLst/>
            </a:prstGeom>
            <a:noFill/>
            <a:ln w="9525">
              <a:solidFill>
                <a:srgbClr val="0000FF"/>
              </a:solidFill>
              <a:miter lim="800000"/>
              <a:headEnd/>
              <a:tailEnd/>
            </a:ln>
            <a:effectLst/>
          </p:spPr>
          <p:txBody>
            <a:bodyPr>
              <a:spAutoFit/>
            </a:bodyPr>
            <a:lstStyle/>
            <a:p>
              <a:pPr algn="ctr">
                <a:spcBef>
                  <a:spcPct val="50000"/>
                </a:spcBef>
              </a:pPr>
              <a:r>
                <a:rPr lang="zh-CN" altLang="en-US" sz="2000" b="1" dirty="0">
                  <a:ea typeface="黑体" pitchFamily="2" charset="-122"/>
                </a:rPr>
                <a:t>选择课题</a:t>
              </a:r>
            </a:p>
          </p:txBody>
        </p:sp>
      </p:grpSp>
      <p:grpSp>
        <p:nvGrpSpPr>
          <p:cNvPr id="5" name="Group 40"/>
          <p:cNvGrpSpPr>
            <a:grpSpLocks/>
          </p:cNvGrpSpPr>
          <p:nvPr/>
        </p:nvGrpSpPr>
        <p:grpSpPr bwMode="auto">
          <a:xfrm>
            <a:off x="5219705" y="3357564"/>
            <a:ext cx="1728789" cy="2841626"/>
            <a:chOff x="3288" y="1411"/>
            <a:chExt cx="1089" cy="1790"/>
          </a:xfrm>
        </p:grpSpPr>
        <p:sp>
          <p:nvSpPr>
            <p:cNvPr id="22545" name="Text Box 17"/>
            <p:cNvSpPr txBox="1">
              <a:spLocks noChangeArrowheads="1"/>
            </p:cNvSpPr>
            <p:nvPr/>
          </p:nvSpPr>
          <p:spPr bwMode="auto">
            <a:xfrm>
              <a:off x="3288" y="2771"/>
              <a:ext cx="1089" cy="430"/>
            </a:xfrm>
            <a:prstGeom prst="rect">
              <a:avLst/>
            </a:prstGeom>
            <a:noFill/>
            <a:ln w="9525">
              <a:solidFill>
                <a:srgbClr val="0000FF"/>
              </a:solidFill>
              <a:miter lim="800000"/>
              <a:headEnd/>
              <a:tailEnd/>
            </a:ln>
            <a:effectLst/>
          </p:spPr>
          <p:txBody>
            <a:bodyPr wrap="square">
              <a:spAutoFit/>
            </a:bodyPr>
            <a:lstStyle/>
            <a:p>
              <a:pPr algn="ctr">
                <a:lnSpc>
                  <a:spcPts val="2300"/>
                </a:lnSpc>
              </a:pPr>
              <a:r>
                <a:rPr lang="zh-CN" altLang="en-US" sz="2000" b="1" dirty="0">
                  <a:ea typeface="黑体" pitchFamily="2" charset="-122"/>
                </a:rPr>
                <a:t>实施方案</a:t>
              </a:r>
              <a:endParaRPr lang="en-US" altLang="zh-CN" sz="2000" b="1" dirty="0">
                <a:ea typeface="黑体" pitchFamily="2" charset="-122"/>
              </a:endParaRPr>
            </a:p>
            <a:p>
              <a:pPr algn="ctr">
                <a:lnSpc>
                  <a:spcPts val="2300"/>
                </a:lnSpc>
              </a:pPr>
              <a:r>
                <a:rPr lang="zh-CN" altLang="en-US" sz="2000" b="1" dirty="0">
                  <a:ea typeface="黑体" pitchFamily="2" charset="-122"/>
                </a:rPr>
                <a:t>中期研究报</a:t>
              </a:r>
              <a:r>
                <a:rPr lang="zh-CN" altLang="en-US" sz="2000" b="1" dirty="0" smtClean="0">
                  <a:ea typeface="黑体" pitchFamily="2" charset="-122"/>
                </a:rPr>
                <a:t>告</a:t>
              </a:r>
              <a:endParaRPr lang="zh-CN" altLang="en-US" sz="2000" b="1" dirty="0">
                <a:ea typeface="黑体" pitchFamily="2" charset="-122"/>
              </a:endParaRPr>
            </a:p>
          </p:txBody>
        </p:sp>
        <p:sp>
          <p:nvSpPr>
            <p:cNvPr id="22563" name="Text Box 35"/>
            <p:cNvSpPr txBox="1">
              <a:spLocks noChangeArrowheads="1"/>
            </p:cNvSpPr>
            <p:nvPr/>
          </p:nvSpPr>
          <p:spPr bwMode="auto">
            <a:xfrm>
              <a:off x="3360" y="1411"/>
              <a:ext cx="864" cy="640"/>
            </a:xfrm>
            <a:prstGeom prst="rect">
              <a:avLst/>
            </a:prstGeom>
            <a:solidFill>
              <a:srgbClr val="F6CFA8"/>
            </a:solidFill>
            <a:ln w="9525">
              <a:solidFill>
                <a:srgbClr val="0000FF"/>
              </a:solidFill>
              <a:miter lim="800000"/>
              <a:headEnd/>
              <a:tailEnd/>
            </a:ln>
            <a:effectLst/>
          </p:spPr>
          <p:txBody>
            <a:bodyPr>
              <a:spAutoFit/>
            </a:bodyPr>
            <a:lstStyle/>
            <a:p>
              <a:pPr algn="ctr">
                <a:spcBef>
                  <a:spcPct val="50000"/>
                </a:spcBef>
              </a:pPr>
              <a:r>
                <a:rPr lang="zh-CN" altLang="en-US" sz="2000" b="1" dirty="0">
                  <a:ea typeface="黑体" pitchFamily="2" charset="-122"/>
                </a:rPr>
                <a:t>理出思路制定方</a:t>
              </a:r>
              <a:r>
                <a:rPr lang="zh-CN" altLang="en-US" sz="2000" b="1" dirty="0" smtClean="0">
                  <a:ea typeface="黑体" pitchFamily="2" charset="-122"/>
                </a:rPr>
                <a:t>案实践检验</a:t>
              </a:r>
              <a:endParaRPr lang="zh-CN" altLang="en-US" sz="2000" b="1" dirty="0">
                <a:ea typeface="黑体" pitchFamily="2" charset="-122"/>
              </a:endParaRPr>
            </a:p>
          </p:txBody>
        </p:sp>
      </p:grpSp>
      <p:grpSp>
        <p:nvGrpSpPr>
          <p:cNvPr id="6" name="Group 41"/>
          <p:cNvGrpSpPr>
            <a:grpSpLocks/>
          </p:cNvGrpSpPr>
          <p:nvPr/>
        </p:nvGrpSpPr>
        <p:grpSpPr bwMode="auto">
          <a:xfrm>
            <a:off x="6858002" y="2996952"/>
            <a:ext cx="1458913" cy="3125788"/>
            <a:chOff x="4320" y="1248"/>
            <a:chExt cx="919" cy="1969"/>
          </a:xfrm>
        </p:grpSpPr>
        <p:sp>
          <p:nvSpPr>
            <p:cNvPr id="22546" name="Text Box 18"/>
            <p:cNvSpPr txBox="1">
              <a:spLocks noChangeArrowheads="1"/>
            </p:cNvSpPr>
            <p:nvPr/>
          </p:nvSpPr>
          <p:spPr bwMode="auto">
            <a:xfrm>
              <a:off x="4423" y="2771"/>
              <a:ext cx="816" cy="446"/>
            </a:xfrm>
            <a:prstGeom prst="rect">
              <a:avLst/>
            </a:prstGeom>
            <a:noFill/>
            <a:ln w="9525">
              <a:solidFill>
                <a:srgbClr val="0000FF"/>
              </a:solidFill>
              <a:miter lim="800000"/>
              <a:headEnd/>
              <a:tailEnd/>
            </a:ln>
            <a:effectLst/>
          </p:spPr>
          <p:txBody>
            <a:bodyPr>
              <a:spAutoFit/>
            </a:bodyPr>
            <a:lstStyle/>
            <a:p>
              <a:pPr>
                <a:spcBef>
                  <a:spcPct val="50000"/>
                </a:spcBef>
              </a:pPr>
              <a:r>
                <a:rPr lang="zh-CN" altLang="en-US" sz="2000" b="1" dirty="0" smtClean="0">
                  <a:ea typeface="黑体" pitchFamily="2" charset="-122"/>
                </a:rPr>
                <a:t>完成成果研</a:t>
              </a:r>
              <a:r>
                <a:rPr lang="zh-CN" altLang="en-US" sz="2000" b="1" dirty="0">
                  <a:ea typeface="黑体" pitchFamily="2" charset="-122"/>
                </a:rPr>
                <a:t>究报告</a:t>
              </a:r>
            </a:p>
          </p:txBody>
        </p:sp>
        <p:sp>
          <p:nvSpPr>
            <p:cNvPr id="22564" name="Text Box 36"/>
            <p:cNvSpPr txBox="1">
              <a:spLocks noChangeArrowheads="1"/>
            </p:cNvSpPr>
            <p:nvPr/>
          </p:nvSpPr>
          <p:spPr bwMode="auto">
            <a:xfrm>
              <a:off x="4320" y="1248"/>
              <a:ext cx="864" cy="834"/>
            </a:xfrm>
            <a:prstGeom prst="rect">
              <a:avLst/>
            </a:prstGeom>
            <a:solidFill>
              <a:srgbClr val="FCAFA2"/>
            </a:solidFill>
            <a:ln w="9525">
              <a:solidFill>
                <a:srgbClr val="0000FF"/>
              </a:solidFill>
              <a:miter lim="800000"/>
              <a:headEnd/>
              <a:tailEnd/>
            </a:ln>
            <a:effectLst/>
          </p:spPr>
          <p:txBody>
            <a:bodyPr>
              <a:spAutoFit/>
            </a:bodyPr>
            <a:lstStyle/>
            <a:p>
              <a:pPr algn="ctr">
                <a:spcBef>
                  <a:spcPct val="50000"/>
                </a:spcBef>
              </a:pPr>
              <a:r>
                <a:rPr lang="zh-CN" altLang="en-US" sz="2000" b="1" dirty="0">
                  <a:ea typeface="黑体" pitchFamily="2" charset="-122"/>
                </a:rPr>
                <a:t>分析数据总结规律整理发</a:t>
              </a:r>
              <a:r>
                <a:rPr lang="zh-CN" altLang="en-US" sz="2000" b="1" dirty="0" smtClean="0">
                  <a:ea typeface="黑体" pitchFamily="2" charset="-122"/>
                </a:rPr>
                <a:t>表归纳总结</a:t>
              </a:r>
              <a:endParaRPr lang="zh-CN" altLang="en-US" sz="2000" b="1" dirty="0">
                <a:ea typeface="黑体" pitchFamily="2" charset="-122"/>
              </a:endParaRPr>
            </a:p>
          </p:txBody>
        </p:sp>
      </p:grpSp>
      <p:sp>
        <p:nvSpPr>
          <p:cNvPr id="22570" name="Text Box 42"/>
          <p:cNvSpPr txBox="1">
            <a:spLocks noChangeArrowheads="1"/>
          </p:cNvSpPr>
          <p:nvPr/>
        </p:nvSpPr>
        <p:spPr bwMode="auto">
          <a:xfrm>
            <a:off x="457200" y="1371600"/>
            <a:ext cx="4572000" cy="588963"/>
          </a:xfrm>
          <a:prstGeom prst="rect">
            <a:avLst/>
          </a:prstGeom>
          <a:noFill/>
          <a:ln w="9525">
            <a:solidFill>
              <a:schemeClr val="accent2"/>
            </a:solidFill>
            <a:miter lim="800000"/>
            <a:headEnd/>
            <a:tailEnd/>
          </a:ln>
          <a:effectLst/>
        </p:spPr>
        <p:txBody>
          <a:bodyPr>
            <a:spAutoFit/>
          </a:bodyPr>
          <a:lstStyle/>
          <a:p>
            <a:pPr>
              <a:spcBef>
                <a:spcPct val="50000"/>
              </a:spcBef>
            </a:pPr>
            <a:r>
              <a:rPr lang="zh-CN" altLang="en-US" sz="3200" b="1" dirty="0" smtClean="0">
                <a:ea typeface="黑体" pitchFamily="2" charset="-122"/>
              </a:rPr>
              <a:t>课题研</a:t>
            </a:r>
            <a:r>
              <a:rPr lang="zh-CN" altLang="en-US" sz="3200" b="1" dirty="0">
                <a:ea typeface="黑体" pitchFamily="2" charset="-122"/>
              </a:rPr>
              <a:t>究的重要环</a:t>
            </a:r>
            <a:r>
              <a:rPr lang="zh-CN" altLang="en-US" sz="3200" b="1" dirty="0" smtClean="0">
                <a:ea typeface="黑体" pitchFamily="2" charset="-122"/>
              </a:rPr>
              <a:t>节：</a:t>
            </a:r>
            <a:endParaRPr lang="zh-CN" altLang="en-US" sz="3200" b="1" dirty="0">
              <a:ea typeface="黑体" pitchFamily="2" charset="-122"/>
            </a:endParaRPr>
          </a:p>
        </p:txBody>
      </p:sp>
      <p:grpSp>
        <p:nvGrpSpPr>
          <p:cNvPr id="7" name="Group 57"/>
          <p:cNvGrpSpPr>
            <a:grpSpLocks/>
          </p:cNvGrpSpPr>
          <p:nvPr/>
        </p:nvGrpSpPr>
        <p:grpSpPr bwMode="auto">
          <a:xfrm>
            <a:off x="1295400" y="2413001"/>
            <a:ext cx="6400800" cy="1573095"/>
            <a:chOff x="864" y="1296"/>
            <a:chExt cx="3888" cy="1216"/>
          </a:xfrm>
        </p:grpSpPr>
        <p:sp>
          <p:nvSpPr>
            <p:cNvPr id="22574" name="Line 46"/>
            <p:cNvSpPr>
              <a:spLocks noChangeShapeType="1"/>
            </p:cNvSpPr>
            <p:nvPr/>
          </p:nvSpPr>
          <p:spPr bwMode="auto">
            <a:xfrm flipH="1">
              <a:off x="864" y="1592"/>
              <a:ext cx="3888" cy="0"/>
            </a:xfrm>
            <a:prstGeom prst="line">
              <a:avLst/>
            </a:prstGeom>
            <a:noFill/>
            <a:ln w="57150">
              <a:solidFill>
                <a:srgbClr val="99CC00"/>
              </a:solidFill>
              <a:round/>
              <a:headEnd/>
              <a:tailEnd/>
            </a:ln>
            <a:effectLst/>
          </p:spPr>
          <p:txBody>
            <a:bodyPr/>
            <a:lstStyle/>
            <a:p>
              <a:endParaRPr lang="zh-CN" altLang="en-US"/>
            </a:p>
          </p:txBody>
        </p:sp>
        <p:sp>
          <p:nvSpPr>
            <p:cNvPr id="22577" name="Line 49"/>
            <p:cNvSpPr>
              <a:spLocks noChangeShapeType="1"/>
            </p:cNvSpPr>
            <p:nvPr/>
          </p:nvSpPr>
          <p:spPr bwMode="auto">
            <a:xfrm flipV="1">
              <a:off x="3729" y="1608"/>
              <a:ext cx="15" cy="283"/>
            </a:xfrm>
            <a:prstGeom prst="line">
              <a:avLst/>
            </a:prstGeom>
            <a:noFill/>
            <a:ln w="57150">
              <a:solidFill>
                <a:srgbClr val="99CC00"/>
              </a:solidFill>
              <a:round/>
              <a:headEnd/>
              <a:tailEnd type="triangle" w="med" len="med"/>
            </a:ln>
            <a:effectLst/>
          </p:spPr>
          <p:txBody>
            <a:bodyPr/>
            <a:lstStyle/>
            <a:p>
              <a:endParaRPr lang="zh-CN" altLang="en-US"/>
            </a:p>
          </p:txBody>
        </p:sp>
        <p:sp>
          <p:nvSpPr>
            <p:cNvPr id="22578" name="Line 50"/>
            <p:cNvSpPr>
              <a:spLocks noChangeShapeType="1"/>
            </p:cNvSpPr>
            <p:nvPr/>
          </p:nvSpPr>
          <p:spPr bwMode="auto">
            <a:xfrm flipV="1">
              <a:off x="2832" y="1584"/>
              <a:ext cx="0" cy="672"/>
            </a:xfrm>
            <a:prstGeom prst="line">
              <a:avLst/>
            </a:prstGeom>
            <a:noFill/>
            <a:ln w="57150">
              <a:solidFill>
                <a:srgbClr val="99CC00"/>
              </a:solidFill>
              <a:round/>
              <a:headEnd/>
              <a:tailEnd type="triangle" w="med" len="med"/>
            </a:ln>
            <a:effectLst/>
          </p:spPr>
          <p:txBody>
            <a:bodyPr/>
            <a:lstStyle/>
            <a:p>
              <a:endParaRPr lang="zh-CN" altLang="en-US"/>
            </a:p>
          </p:txBody>
        </p:sp>
        <p:sp>
          <p:nvSpPr>
            <p:cNvPr id="22579" name="Line 51"/>
            <p:cNvSpPr>
              <a:spLocks noChangeShapeType="1"/>
            </p:cNvSpPr>
            <p:nvPr/>
          </p:nvSpPr>
          <p:spPr bwMode="auto">
            <a:xfrm flipV="1">
              <a:off x="1872" y="1584"/>
              <a:ext cx="0" cy="928"/>
            </a:xfrm>
            <a:prstGeom prst="line">
              <a:avLst/>
            </a:prstGeom>
            <a:noFill/>
            <a:ln w="57150">
              <a:solidFill>
                <a:srgbClr val="99CC00"/>
              </a:solidFill>
              <a:round/>
              <a:headEnd/>
              <a:tailEnd type="triangle" w="med" len="med"/>
            </a:ln>
            <a:effectLst/>
          </p:spPr>
          <p:txBody>
            <a:bodyPr/>
            <a:lstStyle/>
            <a:p>
              <a:endParaRPr lang="zh-CN" altLang="en-US"/>
            </a:p>
          </p:txBody>
        </p:sp>
        <p:sp>
          <p:nvSpPr>
            <p:cNvPr id="22580" name="Line 52"/>
            <p:cNvSpPr>
              <a:spLocks noChangeShapeType="1"/>
            </p:cNvSpPr>
            <p:nvPr/>
          </p:nvSpPr>
          <p:spPr bwMode="auto">
            <a:xfrm flipV="1">
              <a:off x="4752" y="1584"/>
              <a:ext cx="0" cy="144"/>
            </a:xfrm>
            <a:prstGeom prst="line">
              <a:avLst/>
            </a:prstGeom>
            <a:noFill/>
            <a:ln w="57150">
              <a:solidFill>
                <a:srgbClr val="99CC00"/>
              </a:solidFill>
              <a:round/>
              <a:headEnd/>
              <a:tailEnd type="triangle" w="med" len="med"/>
            </a:ln>
            <a:effectLst/>
          </p:spPr>
          <p:txBody>
            <a:bodyPr/>
            <a:lstStyle/>
            <a:p>
              <a:endParaRPr lang="zh-CN" altLang="en-US"/>
            </a:p>
          </p:txBody>
        </p:sp>
        <p:sp>
          <p:nvSpPr>
            <p:cNvPr id="22581" name="Rectangle 53"/>
            <p:cNvSpPr>
              <a:spLocks noChangeArrowheads="1"/>
            </p:cNvSpPr>
            <p:nvPr/>
          </p:nvSpPr>
          <p:spPr bwMode="auto">
            <a:xfrm>
              <a:off x="1872" y="1296"/>
              <a:ext cx="766" cy="256"/>
            </a:xfrm>
            <a:prstGeom prst="rect">
              <a:avLst/>
            </a:prstGeom>
            <a:noFill/>
            <a:ln w="9525">
              <a:solidFill>
                <a:schemeClr val="accent2"/>
              </a:solidFill>
              <a:miter lim="800000"/>
              <a:headEnd/>
              <a:tailEnd/>
            </a:ln>
            <a:effectLst/>
          </p:spPr>
          <p:txBody>
            <a:bodyPr>
              <a:spAutoFit/>
            </a:bodyPr>
            <a:lstStyle/>
            <a:p>
              <a:r>
                <a:rPr lang="zh-CN" altLang="en-US" sz="2000" b="1">
                  <a:ea typeface="黑体" pitchFamily="2" charset="-122"/>
                </a:rPr>
                <a:t>不断丰富</a:t>
              </a:r>
            </a:p>
          </p:txBody>
        </p:sp>
        <p:sp>
          <p:nvSpPr>
            <p:cNvPr id="22582" name="Rectangle 54"/>
            <p:cNvSpPr>
              <a:spLocks noChangeArrowheads="1"/>
            </p:cNvSpPr>
            <p:nvPr/>
          </p:nvSpPr>
          <p:spPr bwMode="auto">
            <a:xfrm>
              <a:off x="2832" y="1296"/>
              <a:ext cx="739" cy="256"/>
            </a:xfrm>
            <a:prstGeom prst="rect">
              <a:avLst/>
            </a:prstGeom>
            <a:noFill/>
            <a:ln w="9525">
              <a:solidFill>
                <a:schemeClr val="accent2"/>
              </a:solidFill>
              <a:miter lim="800000"/>
              <a:headEnd/>
              <a:tailEnd/>
            </a:ln>
            <a:effectLst/>
          </p:spPr>
          <p:txBody>
            <a:bodyPr wrap="none">
              <a:spAutoFit/>
            </a:bodyPr>
            <a:lstStyle/>
            <a:p>
              <a:r>
                <a:rPr lang="zh-CN" altLang="en-US" sz="2000" b="1">
                  <a:ea typeface="黑体" pitchFamily="2" charset="-122"/>
                </a:rPr>
                <a:t>不断凝练</a:t>
              </a:r>
            </a:p>
          </p:txBody>
        </p:sp>
        <p:sp>
          <p:nvSpPr>
            <p:cNvPr id="22583" name="Rectangle 55"/>
            <p:cNvSpPr>
              <a:spLocks noChangeArrowheads="1"/>
            </p:cNvSpPr>
            <p:nvPr/>
          </p:nvSpPr>
          <p:spPr bwMode="auto">
            <a:xfrm>
              <a:off x="864" y="1296"/>
              <a:ext cx="739" cy="256"/>
            </a:xfrm>
            <a:prstGeom prst="rect">
              <a:avLst/>
            </a:prstGeom>
            <a:noFill/>
            <a:ln w="9525">
              <a:solidFill>
                <a:schemeClr val="accent2"/>
              </a:solidFill>
              <a:miter lim="800000"/>
              <a:headEnd/>
              <a:tailEnd/>
            </a:ln>
            <a:effectLst/>
          </p:spPr>
          <p:txBody>
            <a:bodyPr wrap="none">
              <a:spAutoFit/>
            </a:bodyPr>
            <a:lstStyle/>
            <a:p>
              <a:r>
                <a:rPr lang="zh-CN" altLang="en-US" sz="2000" b="1">
                  <a:ea typeface="黑体" pitchFamily="2" charset="-122"/>
                </a:rPr>
                <a:t>不断创新</a:t>
              </a:r>
            </a:p>
          </p:txBody>
        </p:sp>
        <p:sp>
          <p:nvSpPr>
            <p:cNvPr id="22584" name="Rectangle 56"/>
            <p:cNvSpPr>
              <a:spLocks noChangeArrowheads="1"/>
            </p:cNvSpPr>
            <p:nvPr/>
          </p:nvSpPr>
          <p:spPr bwMode="auto">
            <a:xfrm>
              <a:off x="3744" y="1296"/>
              <a:ext cx="739" cy="256"/>
            </a:xfrm>
            <a:prstGeom prst="rect">
              <a:avLst/>
            </a:prstGeom>
            <a:noFill/>
            <a:ln w="9525">
              <a:solidFill>
                <a:schemeClr val="accent2"/>
              </a:solidFill>
              <a:miter lim="800000"/>
              <a:headEnd/>
              <a:tailEnd/>
            </a:ln>
            <a:effectLst/>
          </p:spPr>
          <p:txBody>
            <a:bodyPr wrap="none">
              <a:spAutoFit/>
            </a:bodyPr>
            <a:lstStyle/>
            <a:p>
              <a:r>
                <a:rPr lang="zh-CN" altLang="en-US" sz="2000" b="1">
                  <a:ea typeface="黑体" pitchFamily="2" charset="-122"/>
                </a:rPr>
                <a:t>不断完善</a:t>
              </a:r>
            </a:p>
          </p:txBody>
        </p:sp>
      </p:grpSp>
      <p:sp>
        <p:nvSpPr>
          <p:cNvPr id="22586" name="Rectangle 58"/>
          <p:cNvSpPr>
            <a:spLocks noChangeArrowheads="1"/>
          </p:cNvSpPr>
          <p:nvPr/>
        </p:nvSpPr>
        <p:spPr bwMode="auto">
          <a:xfrm>
            <a:off x="5181600" y="1371600"/>
            <a:ext cx="3581400" cy="528638"/>
          </a:xfrm>
          <a:prstGeom prst="rect">
            <a:avLst/>
          </a:prstGeom>
          <a:noFill/>
          <a:ln w="9525">
            <a:solidFill>
              <a:schemeClr val="accent2"/>
            </a:solidFill>
            <a:miter lim="800000"/>
            <a:headEnd/>
            <a:tailEnd/>
          </a:ln>
          <a:effectLst/>
        </p:spPr>
        <p:txBody>
          <a:bodyPr>
            <a:spAutoFit/>
          </a:bodyPr>
          <a:lstStyle/>
          <a:p>
            <a:r>
              <a:rPr lang="zh-CN" altLang="en-US" sz="2800" b="1">
                <a:ea typeface="黑体" pitchFamily="2" charset="-122"/>
              </a:rPr>
              <a:t>从学习到发现和创造</a:t>
            </a:r>
          </a:p>
        </p:txBody>
      </p:sp>
      <p:sp>
        <p:nvSpPr>
          <p:cNvPr id="39" name="Line 45"/>
          <p:cNvSpPr>
            <a:spLocks noChangeShapeType="1"/>
          </p:cNvSpPr>
          <p:nvPr/>
        </p:nvSpPr>
        <p:spPr bwMode="auto">
          <a:xfrm flipH="1" flipV="1">
            <a:off x="1312983" y="2872154"/>
            <a:ext cx="1" cy="1371600"/>
          </a:xfrm>
          <a:prstGeom prst="line">
            <a:avLst/>
          </a:prstGeom>
          <a:noFill/>
          <a:ln w="57150">
            <a:solidFill>
              <a:srgbClr val="99CC00"/>
            </a:solidFill>
            <a:round/>
            <a:headEnd/>
            <a:tailEnd type="triangle" w="med" len="med"/>
          </a:ln>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descr="办学定位"/>
          <p:cNvPicPr>
            <a:picLocks noChangeAspect="1" noChangeArrowheads="1"/>
          </p:cNvPicPr>
          <p:nvPr/>
        </p:nvPicPr>
        <p:blipFill>
          <a:blip r:embed="rId3" cstate="print"/>
          <a:srcRect/>
          <a:stretch>
            <a:fillRect/>
          </a:stretch>
        </p:blipFill>
        <p:spPr bwMode="auto">
          <a:xfrm>
            <a:off x="971600" y="908720"/>
            <a:ext cx="5905500" cy="5400600"/>
          </a:xfrm>
          <a:prstGeom prst="rect">
            <a:avLst/>
          </a:prstGeom>
          <a:noFill/>
          <a:ln w="9525">
            <a:noFill/>
            <a:miter lim="800000"/>
            <a:headEnd/>
            <a:tailEnd/>
          </a:ln>
        </p:spPr>
      </p:pic>
      <p:sp>
        <p:nvSpPr>
          <p:cNvPr id="4" name="WordArt 8"/>
          <p:cNvSpPr>
            <a:spLocks noChangeArrowheads="1" noChangeShapeType="1" noTextEdit="1"/>
          </p:cNvSpPr>
          <p:nvPr/>
        </p:nvSpPr>
        <p:spPr bwMode="ltGray">
          <a:xfrm>
            <a:off x="2267744" y="3140968"/>
            <a:ext cx="3240360" cy="1008062"/>
          </a:xfrm>
          <a:prstGeom prst="rect">
            <a:avLst/>
          </a:prstGeom>
        </p:spPr>
        <p:txBody>
          <a:bodyPr wrap="none" fromWordArt="1">
            <a:prstTxWarp prst="textSlantUp">
              <a:avLst>
                <a:gd name="adj" fmla="val 32056"/>
              </a:avLst>
            </a:prstTxWarp>
          </a:bodyPr>
          <a:lstStyle/>
          <a:p>
            <a:pPr>
              <a:defRPr/>
            </a:pPr>
            <a:r>
              <a:rPr lang="zh-CN" altLang="en-US" sz="3600" kern="10" dirty="0">
                <a:ln w="9525">
                  <a:solidFill>
                    <a:srgbClr val="CC99FF"/>
                  </a:solidFill>
                  <a:round/>
                  <a:headEnd/>
                  <a:tailEnd/>
                </a:ln>
                <a:solidFill>
                  <a:srgbClr val="FFC000"/>
                </a:solidFill>
                <a:effectLst>
                  <a:outerShdw dist="53882" dir="2700000" algn="ctr" rotWithShape="0">
                    <a:srgbClr val="9999FF">
                      <a:alpha val="79999"/>
                    </a:srgbClr>
                  </a:outerShdw>
                </a:effectLst>
                <a:latin typeface="宋体"/>
                <a:ea typeface="宋体"/>
              </a:rPr>
              <a:t>谢谢</a:t>
            </a:r>
            <a:r>
              <a:rPr lang="en-US" altLang="zh-CN" sz="3600" kern="10" dirty="0">
                <a:ln w="9525">
                  <a:solidFill>
                    <a:srgbClr val="CC99FF"/>
                  </a:solidFill>
                  <a:round/>
                  <a:headEnd/>
                  <a:tailEnd/>
                </a:ln>
                <a:solidFill>
                  <a:srgbClr val="FFC000"/>
                </a:solidFill>
                <a:effectLst>
                  <a:outerShdw dist="53882" dir="2700000" algn="ctr" rotWithShape="0">
                    <a:srgbClr val="9999FF">
                      <a:alpha val="79999"/>
                    </a:srgbClr>
                  </a:outerShdw>
                </a:effectLst>
                <a:latin typeface="宋体"/>
                <a:ea typeface="宋体"/>
              </a:rPr>
              <a:t>!</a:t>
            </a:r>
            <a:endParaRPr lang="zh-CN" altLang="en-US" sz="3600" kern="10" dirty="0">
              <a:ln w="9525">
                <a:solidFill>
                  <a:srgbClr val="CC99FF"/>
                </a:solidFill>
                <a:round/>
                <a:headEnd/>
                <a:tailEnd/>
              </a:ln>
              <a:solidFill>
                <a:srgbClr val="FFC000"/>
              </a:solidFill>
              <a:effectLst>
                <a:outerShdw dist="53882" dir="2700000" algn="ctr" rotWithShape="0">
                  <a:srgbClr val="9999FF">
                    <a:alpha val="79999"/>
                  </a:srgbClr>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p:cTn id="7" dur="500" fill="hold"/>
                                        <p:tgtEl>
                                          <p:spTgt spid="68612"/>
                                        </p:tgtEl>
                                        <p:attrNameLst>
                                          <p:attrName>ppt_w</p:attrName>
                                        </p:attrNameLst>
                                      </p:cBhvr>
                                      <p:tavLst>
                                        <p:tav tm="0">
                                          <p:val>
                                            <p:fltVal val="0"/>
                                          </p:val>
                                        </p:tav>
                                        <p:tav tm="100000">
                                          <p:val>
                                            <p:strVal val="#ppt_w"/>
                                          </p:val>
                                        </p:tav>
                                      </p:tavLst>
                                    </p:anim>
                                    <p:anim calcmode="lin" valueType="num">
                                      <p:cBhvr>
                                        <p:cTn id="8" dur="500" fill="hold"/>
                                        <p:tgtEl>
                                          <p:spTgt spid="686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8"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683517" y="1124744"/>
            <a:ext cx="8208963" cy="720080"/>
          </a:xfrm>
        </p:spPr>
        <p:txBody>
          <a:bodyPr/>
          <a:lstStyle/>
          <a:p>
            <a:pPr eaLnBrk="1" hangingPunct="1">
              <a:lnSpc>
                <a:spcPct val="90000"/>
              </a:lnSpc>
              <a:buClr>
                <a:srgbClr val="FF00FF"/>
              </a:buClr>
              <a:buFont typeface="Wingdings" pitchFamily="2" charset="2"/>
              <a:buChar char="Ø"/>
            </a:pPr>
            <a:r>
              <a:rPr lang="zh-CN" altLang="en-US" sz="2800" b="1" dirty="0" smtClean="0">
                <a:solidFill>
                  <a:srgbClr val="141701"/>
                </a:solidFill>
                <a:latin typeface="Times New Roman" pitchFamily="18" charset="0"/>
                <a:ea typeface="楷体_GB2312" pitchFamily="49" charset="-122"/>
              </a:rPr>
              <a:t>科研选题包括两个方面：</a:t>
            </a:r>
            <a:endParaRPr lang="en-US" altLang="zh-CN" sz="2000" dirty="0" smtClean="0">
              <a:solidFill>
                <a:schemeClr val="hlink"/>
              </a:solidFill>
              <a:latin typeface="Times New Roman" pitchFamily="18" charset="0"/>
              <a:ea typeface="楷体_GB2312" pitchFamily="49" charset="-122"/>
            </a:endParaRPr>
          </a:p>
        </p:txBody>
      </p:sp>
      <p:sp>
        <p:nvSpPr>
          <p:cNvPr id="5"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一、科研选课的内涵</a:t>
            </a:r>
          </a:p>
        </p:txBody>
      </p:sp>
      <p:sp>
        <p:nvSpPr>
          <p:cNvPr id="4" name="Text Box 4"/>
          <p:cNvSpPr txBox="1">
            <a:spLocks noChangeArrowheads="1"/>
          </p:cNvSpPr>
          <p:nvPr/>
        </p:nvSpPr>
        <p:spPr bwMode="auto">
          <a:xfrm>
            <a:off x="900113" y="4437063"/>
            <a:ext cx="3168650" cy="5191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zh-CN" altLang="en-US" sz="2800" b="1">
                <a:solidFill>
                  <a:srgbClr val="A50021"/>
                </a:solidFill>
                <a:ea typeface="黑体" pitchFamily="2" charset="-122"/>
              </a:rPr>
              <a:t>理论性选题</a:t>
            </a:r>
          </a:p>
        </p:txBody>
      </p:sp>
      <p:sp>
        <p:nvSpPr>
          <p:cNvPr id="6" name="Text Box 5"/>
          <p:cNvSpPr txBox="1">
            <a:spLocks noChangeArrowheads="1"/>
          </p:cNvSpPr>
          <p:nvPr/>
        </p:nvSpPr>
        <p:spPr bwMode="auto">
          <a:xfrm>
            <a:off x="4572000" y="4437063"/>
            <a:ext cx="3168650" cy="5191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zh-CN" altLang="en-US" sz="2800" b="1">
                <a:solidFill>
                  <a:srgbClr val="A50021"/>
                </a:solidFill>
                <a:ea typeface="黑体" pitchFamily="2" charset="-122"/>
              </a:rPr>
              <a:t>应用性选题</a:t>
            </a:r>
          </a:p>
        </p:txBody>
      </p:sp>
      <p:sp>
        <p:nvSpPr>
          <p:cNvPr id="7" name="AutoShape 6"/>
          <p:cNvSpPr>
            <a:spLocks noChangeArrowheads="1"/>
          </p:cNvSpPr>
          <p:nvPr/>
        </p:nvSpPr>
        <p:spPr bwMode="auto">
          <a:xfrm>
            <a:off x="1979613" y="1735138"/>
            <a:ext cx="6264275" cy="1693862"/>
          </a:xfrm>
          <a:prstGeom prst="homePlate">
            <a:avLst>
              <a:gd name="adj" fmla="val 51604"/>
            </a:avLst>
          </a:prstGeom>
          <a:gradFill rotWithShape="1">
            <a:gsLst>
              <a:gs pos="0">
                <a:schemeClr val="folHlink"/>
              </a:gs>
              <a:gs pos="100000">
                <a:schemeClr val="folHlink">
                  <a:gamma/>
                  <a:tint val="40000"/>
                  <a:invGamma/>
                </a:schemeClr>
              </a:gs>
            </a:gsLst>
            <a:lin ang="0" scaled="1"/>
          </a:gradFill>
          <a:ln w="19050">
            <a:miter lim="800000"/>
            <a:headEnd/>
            <a:tailEnd/>
          </a:ln>
          <a:effectLst/>
          <a:scene3d>
            <a:camera prst="legacyObliqueBottomLeft"/>
            <a:lightRig rig="legacyFlat3" dir="b"/>
          </a:scene3d>
          <a:sp3d extrusionH="430200" prstMaterial="legacyMatte">
            <a:bevelT w="13500" h="13500" prst="angle"/>
            <a:bevelB w="13500" h="13500" prst="angle"/>
            <a:extrusionClr>
              <a:schemeClr val="folHlink"/>
            </a:extrusionClr>
          </a:sp3d>
        </p:spPr>
        <p:txBody>
          <a:bodyPr wrap="none" anchor="ctr">
            <a:flatTx/>
          </a:bodyPr>
          <a:lstStyle/>
          <a:p>
            <a:pPr>
              <a:defRPr/>
            </a:pPr>
            <a:endParaRPr lang="zh-CN" altLang="en-US"/>
          </a:p>
        </p:txBody>
      </p:sp>
      <p:grpSp>
        <p:nvGrpSpPr>
          <p:cNvPr id="8" name="Group 7"/>
          <p:cNvGrpSpPr>
            <a:grpSpLocks/>
          </p:cNvGrpSpPr>
          <p:nvPr/>
        </p:nvGrpSpPr>
        <p:grpSpPr bwMode="auto">
          <a:xfrm>
            <a:off x="920750" y="1700213"/>
            <a:ext cx="1908175" cy="1903412"/>
            <a:chOff x="0" y="0"/>
            <a:chExt cx="1360" cy="1356"/>
          </a:xfrm>
        </p:grpSpPr>
        <p:grpSp>
          <p:nvGrpSpPr>
            <p:cNvPr id="9" name="Group 8"/>
            <p:cNvGrpSpPr>
              <a:grpSpLocks/>
            </p:cNvGrpSpPr>
            <p:nvPr/>
          </p:nvGrpSpPr>
          <p:grpSpPr bwMode="auto">
            <a:xfrm>
              <a:off x="0" y="0"/>
              <a:ext cx="1360" cy="1356"/>
              <a:chOff x="0" y="0"/>
              <a:chExt cx="1248" cy="1240"/>
            </a:xfrm>
          </p:grpSpPr>
          <p:sp>
            <p:nvSpPr>
              <p:cNvPr id="11" name="Oval 9"/>
              <p:cNvSpPr>
                <a:spLocks noChangeArrowheads="1"/>
              </p:cNvSpPr>
              <p:nvPr/>
            </p:nvSpPr>
            <p:spPr bwMode="auto">
              <a:xfrm>
                <a:off x="0" y="0"/>
                <a:ext cx="1248" cy="1240"/>
              </a:xfrm>
              <a:prstGeom prst="ellipse">
                <a:avLst/>
              </a:prstGeom>
              <a:solidFill>
                <a:srgbClr val="808080"/>
              </a:solidFill>
              <a:ln w="9525">
                <a:noFill/>
                <a:round/>
                <a:headEnd/>
                <a:tailEnd/>
              </a:ln>
            </p:spPr>
            <p:txBody>
              <a:bodyPr wrap="none" anchor="ctr"/>
              <a:lstStyle/>
              <a:p>
                <a:endParaRPr lang="zh-CN" altLang="en-US"/>
              </a:p>
            </p:txBody>
          </p:sp>
          <p:sp>
            <p:nvSpPr>
              <p:cNvPr id="12" name="Oval 10"/>
              <p:cNvSpPr>
                <a:spLocks noChangeArrowheads="1"/>
              </p:cNvSpPr>
              <p:nvPr/>
            </p:nvSpPr>
            <p:spPr bwMode="auto">
              <a:xfrm>
                <a:off x="33" y="25"/>
                <a:ext cx="1190" cy="1190"/>
              </a:xfrm>
              <a:prstGeom prst="ellipse">
                <a:avLst/>
              </a:prstGeom>
              <a:gradFill rotWithShape="1">
                <a:gsLst>
                  <a:gs pos="0">
                    <a:srgbClr val="F8F8F8"/>
                  </a:gs>
                  <a:gs pos="100000">
                    <a:srgbClr val="414141"/>
                  </a:gs>
                </a:gsLst>
                <a:lin ang="5400000" scaled="1"/>
              </a:gradFill>
              <a:ln w="9525">
                <a:noFill/>
                <a:round/>
                <a:headEnd/>
                <a:tailEnd/>
              </a:ln>
            </p:spPr>
            <p:txBody>
              <a:bodyPr wrap="none" anchor="ctr"/>
              <a:lstStyle/>
              <a:p>
                <a:endParaRPr lang="zh-CN" altLang="en-US"/>
              </a:p>
            </p:txBody>
          </p:sp>
          <p:sp>
            <p:nvSpPr>
              <p:cNvPr id="13" name="Oval 11"/>
              <p:cNvSpPr>
                <a:spLocks noChangeArrowheads="1"/>
              </p:cNvSpPr>
              <p:nvPr/>
            </p:nvSpPr>
            <p:spPr bwMode="auto">
              <a:xfrm>
                <a:off x="82" y="74"/>
                <a:ext cx="1092" cy="1092"/>
              </a:xfrm>
              <a:prstGeom prst="ellipse">
                <a:avLst/>
              </a:prstGeom>
              <a:solidFill>
                <a:srgbClr val="808080">
                  <a:alpha val="25098"/>
                </a:srgbClr>
              </a:solidFill>
              <a:ln w="9525">
                <a:noFill/>
                <a:round/>
                <a:headEnd/>
                <a:tailEnd/>
              </a:ln>
            </p:spPr>
            <p:txBody>
              <a:bodyPr wrap="none" anchor="ctr"/>
              <a:lstStyle/>
              <a:p>
                <a:endParaRPr lang="zh-CN" altLang="en-US"/>
              </a:p>
            </p:txBody>
          </p:sp>
          <p:sp>
            <p:nvSpPr>
              <p:cNvPr id="14" name="Oval 12"/>
              <p:cNvSpPr>
                <a:spLocks noChangeArrowheads="1"/>
              </p:cNvSpPr>
              <p:nvPr/>
            </p:nvSpPr>
            <p:spPr bwMode="auto">
              <a:xfrm>
                <a:off x="115" y="99"/>
                <a:ext cx="1026" cy="1026"/>
              </a:xfrm>
              <a:prstGeom prst="ellipse">
                <a:avLst/>
              </a:prstGeom>
              <a:solidFill>
                <a:srgbClr val="808080">
                  <a:alpha val="29803"/>
                </a:srgbClr>
              </a:solidFill>
              <a:ln w="9525">
                <a:noFill/>
                <a:round/>
                <a:headEnd/>
                <a:tailEnd/>
              </a:ln>
            </p:spPr>
            <p:txBody>
              <a:bodyPr wrap="none" anchor="ctr"/>
              <a:lstStyle/>
              <a:p>
                <a:endParaRPr lang="zh-CN" altLang="en-US"/>
              </a:p>
            </p:txBody>
          </p:sp>
          <p:sp>
            <p:nvSpPr>
              <p:cNvPr id="15" name="Oval 13"/>
              <p:cNvSpPr>
                <a:spLocks noChangeArrowheads="1"/>
              </p:cNvSpPr>
              <p:nvPr/>
            </p:nvSpPr>
            <p:spPr bwMode="auto">
              <a:xfrm>
                <a:off x="129" y="115"/>
                <a:ext cx="993" cy="994"/>
              </a:xfrm>
              <a:prstGeom prst="ellipse">
                <a:avLst/>
              </a:prstGeom>
              <a:gradFill rotWithShape="1">
                <a:gsLst>
                  <a:gs pos="0">
                    <a:srgbClr val="5C5C5C"/>
                  </a:gs>
                  <a:gs pos="100000">
                    <a:srgbClr val="FFFFFF"/>
                  </a:gs>
                </a:gsLst>
                <a:lin ang="5400000" scaled="1"/>
              </a:gradFill>
              <a:ln w="9525">
                <a:noFill/>
                <a:round/>
                <a:headEnd/>
                <a:tailEnd/>
              </a:ln>
            </p:spPr>
            <p:txBody>
              <a:bodyPr wrap="none" anchor="ctr"/>
              <a:lstStyle/>
              <a:p>
                <a:endParaRPr lang="zh-CN" altLang="en-US"/>
              </a:p>
            </p:txBody>
          </p:sp>
        </p:grpSp>
        <p:sp>
          <p:nvSpPr>
            <p:cNvPr id="10" name="Oval 14"/>
            <p:cNvSpPr>
              <a:spLocks noChangeArrowheads="1"/>
            </p:cNvSpPr>
            <p:nvPr/>
          </p:nvSpPr>
          <p:spPr bwMode="auto">
            <a:xfrm>
              <a:off x="161" y="149"/>
              <a:ext cx="1057" cy="1054"/>
            </a:xfrm>
            <a:prstGeom prst="ellipse">
              <a:avLst/>
            </a:prstGeom>
            <a:gradFill rotWithShape="1">
              <a:gsLst>
                <a:gs pos="0">
                  <a:schemeClr val="folHlink">
                    <a:gamma/>
                    <a:shade val="46275"/>
                    <a:invGamma/>
                  </a:schemeClr>
                </a:gs>
                <a:gs pos="100000">
                  <a:schemeClr val="folHlink"/>
                </a:gs>
              </a:gsLst>
              <a:lin ang="5400000" scaled="1"/>
            </a:gradFill>
            <a:ln w="9525">
              <a:noFill/>
              <a:round/>
              <a:headEnd/>
              <a:tailEnd/>
            </a:ln>
            <a:effectLst/>
          </p:spPr>
          <p:txBody>
            <a:bodyPr wrap="none" anchor="ctr"/>
            <a:lstStyle/>
            <a:p>
              <a:pPr>
                <a:defRPr/>
              </a:pPr>
              <a:endParaRPr lang="zh-CN" altLang="en-US"/>
            </a:p>
          </p:txBody>
        </p:sp>
      </p:grpSp>
      <p:grpSp>
        <p:nvGrpSpPr>
          <p:cNvPr id="16" name="Group 15"/>
          <p:cNvGrpSpPr>
            <a:grpSpLocks/>
          </p:cNvGrpSpPr>
          <p:nvPr/>
        </p:nvGrpSpPr>
        <p:grpSpPr bwMode="auto">
          <a:xfrm>
            <a:off x="1331641" y="1988840"/>
            <a:ext cx="1224136" cy="1276350"/>
            <a:chOff x="0" y="0"/>
            <a:chExt cx="876" cy="882"/>
          </a:xfrm>
        </p:grpSpPr>
        <p:sp>
          <p:nvSpPr>
            <p:cNvPr id="17" name="Oval 16"/>
            <p:cNvSpPr>
              <a:spLocks noChangeArrowheads="1"/>
            </p:cNvSpPr>
            <p:nvPr/>
          </p:nvSpPr>
          <p:spPr bwMode="auto">
            <a:xfrm>
              <a:off x="0" y="0"/>
              <a:ext cx="876" cy="876"/>
            </a:xfrm>
            <a:prstGeom prst="ellipse">
              <a:avLst/>
            </a:prstGeom>
            <a:noFill/>
            <a:ln w="19050">
              <a:solidFill>
                <a:srgbClr val="FFFFFF">
                  <a:alpha val="18039"/>
                </a:srgbClr>
              </a:solidFill>
              <a:round/>
              <a:headEnd/>
              <a:tailEnd/>
            </a:ln>
          </p:spPr>
          <p:txBody>
            <a:bodyPr wrap="none" anchor="ctr"/>
            <a:lstStyle/>
            <a:p>
              <a:endParaRPr lang="zh-CN" altLang="en-US"/>
            </a:p>
          </p:txBody>
        </p:sp>
        <p:sp>
          <p:nvSpPr>
            <p:cNvPr id="18" name="Line 17"/>
            <p:cNvSpPr>
              <a:spLocks noChangeShapeType="1"/>
            </p:cNvSpPr>
            <p:nvPr/>
          </p:nvSpPr>
          <p:spPr bwMode="auto">
            <a:xfrm>
              <a:off x="441" y="0"/>
              <a:ext cx="0" cy="870"/>
            </a:xfrm>
            <a:prstGeom prst="line">
              <a:avLst/>
            </a:prstGeom>
            <a:noFill/>
            <a:ln w="19050">
              <a:solidFill>
                <a:srgbClr val="FFFFFF">
                  <a:alpha val="18039"/>
                </a:srgbClr>
              </a:solidFill>
              <a:round/>
              <a:headEnd/>
              <a:tailEnd/>
            </a:ln>
          </p:spPr>
          <p:txBody>
            <a:bodyPr/>
            <a:lstStyle/>
            <a:p>
              <a:endParaRPr lang="zh-CN" altLang="en-US"/>
            </a:p>
          </p:txBody>
        </p:sp>
        <p:sp>
          <p:nvSpPr>
            <p:cNvPr id="19" name="Line 18"/>
            <p:cNvSpPr>
              <a:spLocks noChangeShapeType="1"/>
            </p:cNvSpPr>
            <p:nvPr/>
          </p:nvSpPr>
          <p:spPr bwMode="auto">
            <a:xfrm>
              <a:off x="0" y="435"/>
              <a:ext cx="876" cy="0"/>
            </a:xfrm>
            <a:prstGeom prst="line">
              <a:avLst/>
            </a:prstGeom>
            <a:noFill/>
            <a:ln w="19050">
              <a:solidFill>
                <a:srgbClr val="FFFFFF">
                  <a:alpha val="18039"/>
                </a:srgbClr>
              </a:solidFill>
              <a:round/>
              <a:headEnd/>
              <a:tailEnd/>
            </a:ln>
          </p:spPr>
          <p:txBody>
            <a:bodyPr/>
            <a:lstStyle/>
            <a:p>
              <a:endParaRPr lang="zh-CN" altLang="en-US"/>
            </a:p>
          </p:txBody>
        </p:sp>
        <p:sp>
          <p:nvSpPr>
            <p:cNvPr id="20" name="Freeform 19"/>
            <p:cNvSpPr>
              <a:spLocks/>
            </p:cNvSpPr>
            <p:nvPr/>
          </p:nvSpPr>
          <p:spPr bwMode="auto">
            <a:xfrm>
              <a:off x="500" y="6"/>
              <a:ext cx="182" cy="864"/>
            </a:xfrm>
            <a:custGeom>
              <a:avLst/>
              <a:gdLst>
                <a:gd name="T0" fmla="*/ 0 w 182"/>
                <a:gd name="T1" fmla="*/ 0 h 864"/>
                <a:gd name="T2" fmla="*/ 182 w 182"/>
                <a:gd name="T3" fmla="*/ 435 h 864"/>
                <a:gd name="T4" fmla="*/ 6 w 182"/>
                <a:gd name="T5" fmla="*/ 86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19050" cap="flat" cmpd="sng">
              <a:solidFill>
                <a:srgbClr val="FFFFFF">
                  <a:alpha val="18039"/>
                </a:srgbClr>
              </a:solidFill>
              <a:round/>
              <a:headEnd/>
              <a:tailEnd/>
            </a:ln>
          </p:spPr>
          <p:txBody>
            <a:bodyPr/>
            <a:lstStyle/>
            <a:p>
              <a:endParaRPr lang="zh-CN" altLang="en-US"/>
            </a:p>
          </p:txBody>
        </p:sp>
        <p:sp>
          <p:nvSpPr>
            <p:cNvPr id="21" name="Freeform 20"/>
            <p:cNvSpPr>
              <a:spLocks/>
            </p:cNvSpPr>
            <p:nvPr/>
          </p:nvSpPr>
          <p:spPr bwMode="auto">
            <a:xfrm>
              <a:off x="203" y="12"/>
              <a:ext cx="197" cy="870"/>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ap="flat" cmpd="sng">
              <a:solidFill>
                <a:srgbClr val="FFFFFF">
                  <a:alpha val="18039"/>
                </a:srgbClr>
              </a:solidFill>
              <a:round/>
              <a:headEnd/>
              <a:tailEnd/>
            </a:ln>
          </p:spPr>
          <p:txBody>
            <a:bodyPr/>
            <a:lstStyle/>
            <a:p>
              <a:endParaRPr lang="zh-CN" altLang="en-US"/>
            </a:p>
          </p:txBody>
        </p:sp>
        <p:sp>
          <p:nvSpPr>
            <p:cNvPr id="22" name="Freeform 21"/>
            <p:cNvSpPr>
              <a:spLocks/>
            </p:cNvSpPr>
            <p:nvPr/>
          </p:nvSpPr>
          <p:spPr bwMode="auto">
            <a:xfrm rot="5400000">
              <a:off x="367" y="360"/>
              <a:ext cx="114" cy="653"/>
            </a:xfrm>
            <a:custGeom>
              <a:avLst/>
              <a:gdLst>
                <a:gd name="T0" fmla="*/ 3 w 197"/>
                <a:gd name="T1" fmla="*/ 0 h 870"/>
                <a:gd name="T2" fmla="*/ 0 w 197"/>
                <a:gd name="T3" fmla="*/ 59 h 870"/>
                <a:gd name="T4" fmla="*/ 5 w 197"/>
                <a:gd name="T5" fmla="*/ 116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ap="flat" cmpd="sng">
              <a:solidFill>
                <a:srgbClr val="FFFFFF">
                  <a:alpha val="18039"/>
                </a:srgbClr>
              </a:solidFill>
              <a:round/>
              <a:headEnd/>
              <a:tailEnd/>
            </a:ln>
          </p:spPr>
          <p:txBody>
            <a:bodyPr/>
            <a:lstStyle/>
            <a:p>
              <a:endParaRPr lang="zh-CN" altLang="en-US"/>
            </a:p>
          </p:txBody>
        </p:sp>
        <p:sp>
          <p:nvSpPr>
            <p:cNvPr id="23" name="Freeform 22"/>
            <p:cNvSpPr>
              <a:spLocks/>
            </p:cNvSpPr>
            <p:nvPr/>
          </p:nvSpPr>
          <p:spPr bwMode="auto">
            <a:xfrm rot="16200000" flipV="1">
              <a:off x="375" y="-141"/>
              <a:ext cx="114" cy="653"/>
            </a:xfrm>
            <a:custGeom>
              <a:avLst/>
              <a:gdLst>
                <a:gd name="T0" fmla="*/ 3 w 197"/>
                <a:gd name="T1" fmla="*/ 0 h 870"/>
                <a:gd name="T2" fmla="*/ 0 w 197"/>
                <a:gd name="T3" fmla="*/ 59 h 870"/>
                <a:gd name="T4" fmla="*/ 5 w 197"/>
                <a:gd name="T5" fmla="*/ 116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ap="flat" cmpd="sng">
              <a:solidFill>
                <a:srgbClr val="FFFFFF">
                  <a:alpha val="18039"/>
                </a:srgbClr>
              </a:solidFill>
              <a:round/>
              <a:headEnd/>
              <a:tailEnd/>
            </a:ln>
          </p:spPr>
          <p:txBody>
            <a:bodyPr/>
            <a:lstStyle/>
            <a:p>
              <a:endParaRPr lang="zh-CN" altLang="en-US"/>
            </a:p>
          </p:txBody>
        </p:sp>
      </p:grpSp>
      <p:sp>
        <p:nvSpPr>
          <p:cNvPr id="24" name="Rectangle 23"/>
          <p:cNvSpPr>
            <a:spLocks noChangeArrowheads="1"/>
          </p:cNvSpPr>
          <p:nvPr/>
        </p:nvSpPr>
        <p:spPr bwMode="auto">
          <a:xfrm>
            <a:off x="1187624" y="2204864"/>
            <a:ext cx="1422184" cy="830997"/>
          </a:xfrm>
          <a:prstGeom prst="rect">
            <a:avLst/>
          </a:prstGeom>
          <a:noFill/>
          <a:ln w="9525">
            <a:noFill/>
            <a:miter lim="800000"/>
            <a:headEnd/>
            <a:tailEnd/>
          </a:ln>
        </p:spPr>
        <p:txBody>
          <a:bodyPr wrap="none">
            <a:spAutoFit/>
          </a:bodyPr>
          <a:lstStyle/>
          <a:p>
            <a:r>
              <a:rPr lang="zh-CN" altLang="en-US" sz="2400" b="1" dirty="0" smtClean="0">
                <a:solidFill>
                  <a:schemeClr val="bg1"/>
                </a:solidFill>
                <a:latin typeface="黑体" pitchFamily="2" charset="-122"/>
                <a:ea typeface="黑体" pitchFamily="2" charset="-122"/>
              </a:rPr>
              <a:t>一是确定</a:t>
            </a:r>
            <a:endParaRPr lang="en-US" altLang="zh-CN" sz="2400" b="1" dirty="0" smtClean="0">
              <a:solidFill>
                <a:schemeClr val="bg1"/>
              </a:solidFill>
              <a:latin typeface="黑体" pitchFamily="2" charset="-122"/>
              <a:ea typeface="黑体" pitchFamily="2" charset="-122"/>
            </a:endParaRPr>
          </a:p>
          <a:p>
            <a:r>
              <a:rPr lang="zh-CN" altLang="en-US" sz="2400" b="1" dirty="0" smtClean="0">
                <a:solidFill>
                  <a:schemeClr val="bg1"/>
                </a:solidFill>
                <a:latin typeface="黑体" pitchFamily="2" charset="-122"/>
                <a:ea typeface="黑体" pitchFamily="2" charset="-122"/>
              </a:rPr>
              <a:t>研究方向</a:t>
            </a:r>
            <a:endParaRPr lang="zh-CN" altLang="en-US" sz="2400" b="1" dirty="0">
              <a:solidFill>
                <a:schemeClr val="bg1"/>
              </a:solidFill>
              <a:latin typeface="黑体" pitchFamily="2" charset="-122"/>
              <a:ea typeface="黑体" pitchFamily="2" charset="-122"/>
            </a:endParaRPr>
          </a:p>
        </p:txBody>
      </p:sp>
      <p:sp>
        <p:nvSpPr>
          <p:cNvPr id="25" name="Rectangle 24"/>
          <p:cNvSpPr>
            <a:spLocks noChangeArrowheads="1"/>
          </p:cNvSpPr>
          <p:nvPr/>
        </p:nvSpPr>
        <p:spPr bwMode="auto">
          <a:xfrm>
            <a:off x="2843808" y="2204864"/>
            <a:ext cx="4392489" cy="978729"/>
          </a:xfrm>
          <a:prstGeom prst="rect">
            <a:avLst/>
          </a:prstGeom>
          <a:noFill/>
          <a:ln w="9525">
            <a:noFill/>
            <a:miter lim="800000"/>
            <a:headEnd/>
            <a:tailEnd/>
          </a:ln>
        </p:spPr>
        <p:txBody>
          <a:bodyPr wrap="square">
            <a:spAutoFit/>
          </a:bodyPr>
          <a:lstStyle/>
          <a:p>
            <a:pPr marL="342900" indent="-342900" eaLnBrk="0" hangingPunct="0">
              <a:lnSpc>
                <a:spcPct val="120000"/>
              </a:lnSpc>
            </a:pPr>
            <a:r>
              <a:rPr lang="zh-CN" altLang="en-US" sz="2000" b="1" dirty="0" smtClean="0">
                <a:solidFill>
                  <a:srgbClr val="0000FF"/>
                </a:solidFill>
                <a:latin typeface="Times New Roman" pitchFamily="18" charset="0"/>
                <a:ea typeface="楷体_GB2312" pitchFamily="49" charset="-122"/>
              </a:rPr>
              <a:t>      </a:t>
            </a:r>
            <a:r>
              <a:rPr lang="zh-CN" altLang="en-US" sz="2400" b="1" dirty="0" smtClean="0">
                <a:solidFill>
                  <a:srgbClr val="0000FF"/>
                </a:solidFill>
                <a:latin typeface="Times New Roman" pitchFamily="18" charset="0"/>
                <a:ea typeface="楷体_GB2312" pitchFamily="49" charset="-122"/>
              </a:rPr>
              <a:t>研究者个人在较长时间内进行科学探索的主攻方向。</a:t>
            </a:r>
            <a:endParaRPr lang="zh-CN" altLang="en-US" sz="2400" b="1" dirty="0">
              <a:solidFill>
                <a:srgbClr val="000000"/>
              </a:solidFill>
              <a:ea typeface="黑体" pitchFamily="2" charset="-122"/>
            </a:endParaRPr>
          </a:p>
        </p:txBody>
      </p:sp>
      <p:sp>
        <p:nvSpPr>
          <p:cNvPr id="26" name="AutoShape 25"/>
          <p:cNvSpPr>
            <a:spLocks noChangeArrowheads="1"/>
          </p:cNvSpPr>
          <p:nvPr/>
        </p:nvSpPr>
        <p:spPr bwMode="auto">
          <a:xfrm>
            <a:off x="1873250" y="3770313"/>
            <a:ext cx="6480175" cy="1752600"/>
          </a:xfrm>
          <a:prstGeom prst="homePlate">
            <a:avLst>
              <a:gd name="adj" fmla="val 51593"/>
            </a:avLst>
          </a:prstGeom>
          <a:gradFill rotWithShape="1">
            <a:gsLst>
              <a:gs pos="0">
                <a:schemeClr val="accent2"/>
              </a:gs>
              <a:gs pos="100000">
                <a:schemeClr val="accent2">
                  <a:gamma/>
                  <a:tint val="40000"/>
                  <a:invGamma/>
                </a:schemeClr>
              </a:gs>
            </a:gsLst>
            <a:lin ang="0" scaled="1"/>
          </a:gradFill>
          <a:ln w="19050">
            <a:miter lim="800000"/>
            <a:headEnd/>
            <a:tailEnd/>
          </a:ln>
          <a:effectLst/>
          <a:scene3d>
            <a:camera prst="legacyObliqueBottomLeft"/>
            <a:lightRig rig="legacyFlat3"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p>
        </p:txBody>
      </p:sp>
      <p:grpSp>
        <p:nvGrpSpPr>
          <p:cNvPr id="27" name="Group 26"/>
          <p:cNvGrpSpPr>
            <a:grpSpLocks/>
          </p:cNvGrpSpPr>
          <p:nvPr/>
        </p:nvGrpSpPr>
        <p:grpSpPr bwMode="auto">
          <a:xfrm>
            <a:off x="885825" y="3765550"/>
            <a:ext cx="1943100" cy="1938338"/>
            <a:chOff x="0" y="0"/>
            <a:chExt cx="1360" cy="1356"/>
          </a:xfrm>
        </p:grpSpPr>
        <p:grpSp>
          <p:nvGrpSpPr>
            <p:cNvPr id="28" name="Group 27"/>
            <p:cNvGrpSpPr>
              <a:grpSpLocks/>
            </p:cNvGrpSpPr>
            <p:nvPr/>
          </p:nvGrpSpPr>
          <p:grpSpPr bwMode="auto">
            <a:xfrm>
              <a:off x="0" y="0"/>
              <a:ext cx="1360" cy="1356"/>
              <a:chOff x="0" y="0"/>
              <a:chExt cx="1248" cy="1240"/>
            </a:xfrm>
          </p:grpSpPr>
          <p:sp>
            <p:nvSpPr>
              <p:cNvPr id="30" name="Oval 28"/>
              <p:cNvSpPr>
                <a:spLocks noChangeArrowheads="1"/>
              </p:cNvSpPr>
              <p:nvPr/>
            </p:nvSpPr>
            <p:spPr bwMode="auto">
              <a:xfrm>
                <a:off x="0" y="0"/>
                <a:ext cx="1248" cy="1240"/>
              </a:xfrm>
              <a:prstGeom prst="ellipse">
                <a:avLst/>
              </a:prstGeom>
              <a:solidFill>
                <a:srgbClr val="808080"/>
              </a:solidFill>
              <a:ln w="9525">
                <a:noFill/>
                <a:round/>
                <a:headEnd/>
                <a:tailEnd/>
              </a:ln>
            </p:spPr>
            <p:txBody>
              <a:bodyPr wrap="none" anchor="ctr"/>
              <a:lstStyle/>
              <a:p>
                <a:endParaRPr lang="zh-CN" altLang="en-US"/>
              </a:p>
            </p:txBody>
          </p:sp>
          <p:sp>
            <p:nvSpPr>
              <p:cNvPr id="31" name="Oval 29"/>
              <p:cNvSpPr>
                <a:spLocks noChangeArrowheads="1"/>
              </p:cNvSpPr>
              <p:nvPr/>
            </p:nvSpPr>
            <p:spPr bwMode="auto">
              <a:xfrm>
                <a:off x="33" y="25"/>
                <a:ext cx="1190" cy="1190"/>
              </a:xfrm>
              <a:prstGeom prst="ellipse">
                <a:avLst/>
              </a:prstGeom>
              <a:gradFill rotWithShape="1">
                <a:gsLst>
                  <a:gs pos="0">
                    <a:srgbClr val="F8F8F8"/>
                  </a:gs>
                  <a:gs pos="100000">
                    <a:srgbClr val="414141"/>
                  </a:gs>
                </a:gsLst>
                <a:lin ang="5400000" scaled="1"/>
              </a:gradFill>
              <a:ln w="9525">
                <a:noFill/>
                <a:round/>
                <a:headEnd/>
                <a:tailEnd/>
              </a:ln>
            </p:spPr>
            <p:txBody>
              <a:bodyPr wrap="none" anchor="ctr"/>
              <a:lstStyle/>
              <a:p>
                <a:endParaRPr lang="zh-CN" altLang="en-US"/>
              </a:p>
            </p:txBody>
          </p:sp>
          <p:sp>
            <p:nvSpPr>
              <p:cNvPr id="32" name="Oval 30"/>
              <p:cNvSpPr>
                <a:spLocks noChangeArrowheads="1"/>
              </p:cNvSpPr>
              <p:nvPr/>
            </p:nvSpPr>
            <p:spPr bwMode="auto">
              <a:xfrm>
                <a:off x="82" y="74"/>
                <a:ext cx="1092" cy="1092"/>
              </a:xfrm>
              <a:prstGeom prst="ellipse">
                <a:avLst/>
              </a:prstGeom>
              <a:solidFill>
                <a:srgbClr val="808080">
                  <a:alpha val="25098"/>
                </a:srgbClr>
              </a:solidFill>
              <a:ln w="9525">
                <a:noFill/>
                <a:round/>
                <a:headEnd/>
                <a:tailEnd/>
              </a:ln>
            </p:spPr>
            <p:txBody>
              <a:bodyPr wrap="none" anchor="ctr"/>
              <a:lstStyle/>
              <a:p>
                <a:endParaRPr lang="zh-CN" altLang="en-US"/>
              </a:p>
            </p:txBody>
          </p:sp>
          <p:sp>
            <p:nvSpPr>
              <p:cNvPr id="33" name="Oval 31"/>
              <p:cNvSpPr>
                <a:spLocks noChangeArrowheads="1"/>
              </p:cNvSpPr>
              <p:nvPr/>
            </p:nvSpPr>
            <p:spPr bwMode="auto">
              <a:xfrm>
                <a:off x="115" y="99"/>
                <a:ext cx="1026" cy="1026"/>
              </a:xfrm>
              <a:prstGeom prst="ellipse">
                <a:avLst/>
              </a:prstGeom>
              <a:solidFill>
                <a:srgbClr val="808080">
                  <a:alpha val="29803"/>
                </a:srgbClr>
              </a:solidFill>
              <a:ln w="9525">
                <a:noFill/>
                <a:round/>
                <a:headEnd/>
                <a:tailEnd/>
              </a:ln>
            </p:spPr>
            <p:txBody>
              <a:bodyPr wrap="none" anchor="ctr"/>
              <a:lstStyle/>
              <a:p>
                <a:endParaRPr lang="zh-CN" altLang="en-US"/>
              </a:p>
            </p:txBody>
          </p:sp>
          <p:sp>
            <p:nvSpPr>
              <p:cNvPr id="34" name="Oval 32"/>
              <p:cNvSpPr>
                <a:spLocks noChangeArrowheads="1"/>
              </p:cNvSpPr>
              <p:nvPr/>
            </p:nvSpPr>
            <p:spPr bwMode="auto">
              <a:xfrm>
                <a:off x="129" y="115"/>
                <a:ext cx="993" cy="994"/>
              </a:xfrm>
              <a:prstGeom prst="ellipse">
                <a:avLst/>
              </a:prstGeom>
              <a:gradFill rotWithShape="1">
                <a:gsLst>
                  <a:gs pos="0">
                    <a:srgbClr val="5C5C5C"/>
                  </a:gs>
                  <a:gs pos="100000">
                    <a:srgbClr val="FFFFFF"/>
                  </a:gs>
                </a:gsLst>
                <a:lin ang="5400000" scaled="1"/>
              </a:gradFill>
              <a:ln w="9525">
                <a:noFill/>
                <a:round/>
                <a:headEnd/>
                <a:tailEnd/>
              </a:ln>
            </p:spPr>
            <p:txBody>
              <a:bodyPr wrap="none" anchor="ctr"/>
              <a:lstStyle/>
              <a:p>
                <a:endParaRPr lang="zh-CN" altLang="en-US"/>
              </a:p>
            </p:txBody>
          </p:sp>
        </p:grpSp>
        <p:sp>
          <p:nvSpPr>
            <p:cNvPr id="29" name="Oval 33"/>
            <p:cNvSpPr>
              <a:spLocks noChangeArrowheads="1"/>
            </p:cNvSpPr>
            <p:nvPr/>
          </p:nvSpPr>
          <p:spPr bwMode="auto">
            <a:xfrm>
              <a:off x="161" y="149"/>
              <a:ext cx="1054" cy="1054"/>
            </a:xfrm>
            <a:prstGeom prst="ellipse">
              <a:avLst/>
            </a:prstGeom>
            <a:gradFill rotWithShape="1">
              <a:gsLst>
                <a:gs pos="0">
                  <a:schemeClr val="accent2">
                    <a:gamma/>
                    <a:shade val="46275"/>
                    <a:invGamma/>
                  </a:schemeClr>
                </a:gs>
                <a:gs pos="100000">
                  <a:schemeClr val="accent2"/>
                </a:gs>
              </a:gsLst>
              <a:lin ang="5400000" scaled="1"/>
            </a:gradFill>
            <a:ln w="9525">
              <a:noFill/>
              <a:round/>
              <a:headEnd/>
              <a:tailEnd/>
            </a:ln>
            <a:effectLst/>
          </p:spPr>
          <p:txBody>
            <a:bodyPr wrap="none" anchor="ctr"/>
            <a:lstStyle/>
            <a:p>
              <a:pPr>
                <a:defRPr/>
              </a:pPr>
              <a:endParaRPr lang="zh-CN" altLang="en-US"/>
            </a:p>
          </p:txBody>
        </p:sp>
      </p:grpSp>
      <p:grpSp>
        <p:nvGrpSpPr>
          <p:cNvPr id="35" name="Group 34"/>
          <p:cNvGrpSpPr>
            <a:grpSpLocks/>
          </p:cNvGrpSpPr>
          <p:nvPr/>
        </p:nvGrpSpPr>
        <p:grpSpPr bwMode="auto">
          <a:xfrm>
            <a:off x="1203325" y="4084638"/>
            <a:ext cx="1290638" cy="1300162"/>
            <a:chOff x="0" y="0"/>
            <a:chExt cx="876" cy="882"/>
          </a:xfrm>
        </p:grpSpPr>
        <p:sp>
          <p:nvSpPr>
            <p:cNvPr id="36" name="Oval 35"/>
            <p:cNvSpPr>
              <a:spLocks noChangeArrowheads="1"/>
            </p:cNvSpPr>
            <p:nvPr/>
          </p:nvSpPr>
          <p:spPr bwMode="auto">
            <a:xfrm>
              <a:off x="0" y="0"/>
              <a:ext cx="876" cy="876"/>
            </a:xfrm>
            <a:prstGeom prst="ellipse">
              <a:avLst/>
            </a:prstGeom>
            <a:noFill/>
            <a:ln w="19050">
              <a:solidFill>
                <a:srgbClr val="FFFFFF">
                  <a:alpha val="18039"/>
                </a:srgbClr>
              </a:solidFill>
              <a:round/>
              <a:headEnd/>
              <a:tailEnd/>
            </a:ln>
          </p:spPr>
          <p:txBody>
            <a:bodyPr wrap="none" anchor="ctr"/>
            <a:lstStyle/>
            <a:p>
              <a:endParaRPr lang="zh-CN" altLang="en-US"/>
            </a:p>
          </p:txBody>
        </p:sp>
        <p:sp>
          <p:nvSpPr>
            <p:cNvPr id="37" name="Line 36"/>
            <p:cNvSpPr>
              <a:spLocks noChangeShapeType="1"/>
            </p:cNvSpPr>
            <p:nvPr/>
          </p:nvSpPr>
          <p:spPr bwMode="auto">
            <a:xfrm>
              <a:off x="441" y="0"/>
              <a:ext cx="0" cy="870"/>
            </a:xfrm>
            <a:prstGeom prst="line">
              <a:avLst/>
            </a:prstGeom>
            <a:noFill/>
            <a:ln w="19050">
              <a:solidFill>
                <a:srgbClr val="FFFFFF">
                  <a:alpha val="18039"/>
                </a:srgbClr>
              </a:solidFill>
              <a:round/>
              <a:headEnd/>
              <a:tailEnd/>
            </a:ln>
          </p:spPr>
          <p:txBody>
            <a:bodyPr/>
            <a:lstStyle/>
            <a:p>
              <a:endParaRPr lang="zh-CN" altLang="en-US"/>
            </a:p>
          </p:txBody>
        </p:sp>
        <p:sp>
          <p:nvSpPr>
            <p:cNvPr id="38" name="Line 37"/>
            <p:cNvSpPr>
              <a:spLocks noChangeShapeType="1"/>
            </p:cNvSpPr>
            <p:nvPr/>
          </p:nvSpPr>
          <p:spPr bwMode="auto">
            <a:xfrm>
              <a:off x="0" y="435"/>
              <a:ext cx="876" cy="0"/>
            </a:xfrm>
            <a:prstGeom prst="line">
              <a:avLst/>
            </a:prstGeom>
            <a:noFill/>
            <a:ln w="19050">
              <a:solidFill>
                <a:srgbClr val="FFFFFF">
                  <a:alpha val="18039"/>
                </a:srgbClr>
              </a:solidFill>
              <a:round/>
              <a:headEnd/>
              <a:tailEnd/>
            </a:ln>
          </p:spPr>
          <p:txBody>
            <a:bodyPr/>
            <a:lstStyle/>
            <a:p>
              <a:endParaRPr lang="zh-CN" altLang="en-US"/>
            </a:p>
          </p:txBody>
        </p:sp>
        <p:sp>
          <p:nvSpPr>
            <p:cNvPr id="39" name="Freeform 38"/>
            <p:cNvSpPr>
              <a:spLocks/>
            </p:cNvSpPr>
            <p:nvPr/>
          </p:nvSpPr>
          <p:spPr bwMode="auto">
            <a:xfrm>
              <a:off x="500" y="6"/>
              <a:ext cx="182" cy="864"/>
            </a:xfrm>
            <a:custGeom>
              <a:avLst/>
              <a:gdLst>
                <a:gd name="T0" fmla="*/ 0 w 182"/>
                <a:gd name="T1" fmla="*/ 0 h 864"/>
                <a:gd name="T2" fmla="*/ 182 w 182"/>
                <a:gd name="T3" fmla="*/ 435 h 864"/>
                <a:gd name="T4" fmla="*/ 6 w 182"/>
                <a:gd name="T5" fmla="*/ 86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19050" cap="flat" cmpd="sng">
              <a:solidFill>
                <a:srgbClr val="FFFFFF">
                  <a:alpha val="18039"/>
                </a:srgbClr>
              </a:solidFill>
              <a:round/>
              <a:headEnd/>
              <a:tailEnd/>
            </a:ln>
          </p:spPr>
          <p:txBody>
            <a:bodyPr/>
            <a:lstStyle/>
            <a:p>
              <a:endParaRPr lang="zh-CN" altLang="en-US"/>
            </a:p>
          </p:txBody>
        </p:sp>
        <p:sp>
          <p:nvSpPr>
            <p:cNvPr id="40" name="Freeform 39"/>
            <p:cNvSpPr>
              <a:spLocks/>
            </p:cNvSpPr>
            <p:nvPr/>
          </p:nvSpPr>
          <p:spPr bwMode="auto">
            <a:xfrm>
              <a:off x="203" y="12"/>
              <a:ext cx="197" cy="870"/>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ap="flat" cmpd="sng">
              <a:solidFill>
                <a:srgbClr val="FFFFFF">
                  <a:alpha val="18039"/>
                </a:srgbClr>
              </a:solidFill>
              <a:round/>
              <a:headEnd/>
              <a:tailEnd/>
            </a:ln>
          </p:spPr>
          <p:txBody>
            <a:bodyPr/>
            <a:lstStyle/>
            <a:p>
              <a:endParaRPr lang="zh-CN" altLang="en-US"/>
            </a:p>
          </p:txBody>
        </p:sp>
        <p:sp>
          <p:nvSpPr>
            <p:cNvPr id="41" name="Freeform 40"/>
            <p:cNvSpPr>
              <a:spLocks/>
            </p:cNvSpPr>
            <p:nvPr/>
          </p:nvSpPr>
          <p:spPr bwMode="auto">
            <a:xfrm rot="5400000">
              <a:off x="367" y="360"/>
              <a:ext cx="114" cy="653"/>
            </a:xfrm>
            <a:custGeom>
              <a:avLst/>
              <a:gdLst>
                <a:gd name="T0" fmla="*/ 3 w 197"/>
                <a:gd name="T1" fmla="*/ 0 h 870"/>
                <a:gd name="T2" fmla="*/ 0 w 197"/>
                <a:gd name="T3" fmla="*/ 59 h 870"/>
                <a:gd name="T4" fmla="*/ 5 w 197"/>
                <a:gd name="T5" fmla="*/ 116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ap="flat" cmpd="sng">
              <a:solidFill>
                <a:srgbClr val="FFFFFF">
                  <a:alpha val="18039"/>
                </a:srgbClr>
              </a:solidFill>
              <a:round/>
              <a:headEnd/>
              <a:tailEnd/>
            </a:ln>
          </p:spPr>
          <p:txBody>
            <a:bodyPr/>
            <a:lstStyle/>
            <a:p>
              <a:endParaRPr lang="zh-CN" altLang="en-US"/>
            </a:p>
          </p:txBody>
        </p:sp>
        <p:sp>
          <p:nvSpPr>
            <p:cNvPr id="42" name="Freeform 41"/>
            <p:cNvSpPr>
              <a:spLocks/>
            </p:cNvSpPr>
            <p:nvPr/>
          </p:nvSpPr>
          <p:spPr bwMode="auto">
            <a:xfrm rot="16200000" flipV="1">
              <a:off x="375" y="-141"/>
              <a:ext cx="114" cy="653"/>
            </a:xfrm>
            <a:custGeom>
              <a:avLst/>
              <a:gdLst>
                <a:gd name="T0" fmla="*/ 3 w 197"/>
                <a:gd name="T1" fmla="*/ 0 h 870"/>
                <a:gd name="T2" fmla="*/ 0 w 197"/>
                <a:gd name="T3" fmla="*/ 59 h 870"/>
                <a:gd name="T4" fmla="*/ 5 w 197"/>
                <a:gd name="T5" fmla="*/ 116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ap="flat" cmpd="sng">
              <a:solidFill>
                <a:srgbClr val="FFFFFF">
                  <a:alpha val="18039"/>
                </a:srgbClr>
              </a:solidFill>
              <a:round/>
              <a:headEnd/>
              <a:tailEnd/>
            </a:ln>
          </p:spPr>
          <p:txBody>
            <a:bodyPr/>
            <a:lstStyle/>
            <a:p>
              <a:endParaRPr lang="zh-CN" altLang="en-US"/>
            </a:p>
          </p:txBody>
        </p:sp>
      </p:grpSp>
      <p:sp>
        <p:nvSpPr>
          <p:cNvPr id="43" name="Rectangle 42"/>
          <p:cNvSpPr>
            <a:spLocks noChangeArrowheads="1"/>
          </p:cNvSpPr>
          <p:nvPr/>
        </p:nvSpPr>
        <p:spPr bwMode="auto">
          <a:xfrm>
            <a:off x="1115616" y="4293096"/>
            <a:ext cx="1422184" cy="830997"/>
          </a:xfrm>
          <a:prstGeom prst="rect">
            <a:avLst/>
          </a:prstGeom>
          <a:noFill/>
          <a:ln w="9525">
            <a:noFill/>
            <a:miter lim="800000"/>
            <a:headEnd/>
            <a:tailEnd/>
          </a:ln>
        </p:spPr>
        <p:txBody>
          <a:bodyPr wrap="none">
            <a:spAutoFit/>
          </a:bodyPr>
          <a:lstStyle/>
          <a:p>
            <a:r>
              <a:rPr lang="zh-CN" altLang="en-US" sz="2400" b="1" dirty="0" smtClean="0">
                <a:solidFill>
                  <a:schemeClr val="bg1"/>
                </a:solidFill>
                <a:ea typeface="黑体" pitchFamily="2" charset="-122"/>
              </a:rPr>
              <a:t>二是选择</a:t>
            </a:r>
            <a:endParaRPr lang="en-US" altLang="zh-CN" sz="2400" b="1" dirty="0" smtClean="0">
              <a:solidFill>
                <a:schemeClr val="bg1"/>
              </a:solidFill>
              <a:ea typeface="黑体" pitchFamily="2" charset="-122"/>
            </a:endParaRPr>
          </a:p>
          <a:p>
            <a:r>
              <a:rPr lang="zh-CN" altLang="en-US" sz="2400" b="1" dirty="0" smtClean="0">
                <a:solidFill>
                  <a:schemeClr val="bg1"/>
                </a:solidFill>
                <a:ea typeface="黑体" pitchFamily="2" charset="-122"/>
              </a:rPr>
              <a:t>研究课题</a:t>
            </a:r>
            <a:endParaRPr lang="zh-CN" altLang="en-US" sz="2400" dirty="0"/>
          </a:p>
        </p:txBody>
      </p:sp>
      <p:sp>
        <p:nvSpPr>
          <p:cNvPr id="44" name="Rectangle 43"/>
          <p:cNvSpPr>
            <a:spLocks noChangeArrowheads="1"/>
          </p:cNvSpPr>
          <p:nvPr/>
        </p:nvSpPr>
        <p:spPr bwMode="auto">
          <a:xfrm>
            <a:off x="2735783" y="3933056"/>
            <a:ext cx="5148585" cy="1446550"/>
          </a:xfrm>
          <a:prstGeom prst="rect">
            <a:avLst/>
          </a:prstGeom>
          <a:noFill/>
          <a:ln w="9525">
            <a:noFill/>
            <a:miter lim="800000"/>
            <a:headEnd/>
            <a:tailEnd/>
          </a:ln>
        </p:spPr>
        <p:txBody>
          <a:bodyPr wrap="square">
            <a:spAutoFit/>
          </a:bodyPr>
          <a:lstStyle/>
          <a:p>
            <a:pPr eaLnBrk="0" hangingPunct="0">
              <a:lnSpc>
                <a:spcPct val="110000"/>
              </a:lnSpc>
            </a:pPr>
            <a:r>
              <a:rPr lang="zh-CN" altLang="en-US" sz="2000" b="1" dirty="0" smtClean="0">
                <a:solidFill>
                  <a:srgbClr val="0000FF"/>
                </a:solidFill>
                <a:latin typeface="Times New Roman" pitchFamily="18" charset="0"/>
                <a:ea typeface="楷体_GB2312" pitchFamily="49" charset="-122"/>
              </a:rPr>
              <a:t>在这个主攻方向下选定进攻的</a:t>
            </a:r>
            <a:r>
              <a:rPr lang="zh-CN" altLang="en-US" sz="2000" b="1" dirty="0" smtClean="0">
                <a:solidFill>
                  <a:srgbClr val="E83CB7"/>
                </a:solidFill>
                <a:latin typeface="Times New Roman" pitchFamily="18" charset="0"/>
                <a:ea typeface="楷体_GB2312" pitchFamily="49" charset="-122"/>
              </a:rPr>
              <a:t>突破口与制高点</a:t>
            </a:r>
            <a:r>
              <a:rPr lang="zh-CN" altLang="en-US" sz="2000" b="1" dirty="0" smtClean="0">
                <a:solidFill>
                  <a:schemeClr val="hlink"/>
                </a:solidFill>
                <a:latin typeface="Times New Roman" pitchFamily="18" charset="0"/>
                <a:ea typeface="楷体_GB2312" pitchFamily="49" charset="-122"/>
              </a:rPr>
              <a:t>，</a:t>
            </a:r>
            <a:r>
              <a:rPr lang="zh-CN" altLang="en-US" sz="2000" b="1" dirty="0" smtClean="0">
                <a:solidFill>
                  <a:srgbClr val="0000FF"/>
                </a:solidFill>
                <a:latin typeface="Times New Roman" pitchFamily="18" charset="0"/>
                <a:ea typeface="楷体_GB2312" pitchFamily="49" charset="-122"/>
              </a:rPr>
              <a:t>明确在这个方向逐步实现全面占领的具体课题任务，制定实施的计划和步骤，以及所要采取的方法和途径。</a:t>
            </a:r>
            <a:endParaRPr lang="zh-CN" altLang="en-US" sz="2000" b="1" dirty="0">
              <a:solidFill>
                <a:srgbClr val="000000"/>
              </a:solidFill>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strVal val="#ppt_h"/>
                                          </p:val>
                                        </p:tav>
                                        <p:tav tm="100000">
                                          <p:val>
                                            <p:strVal val="#ppt_h"/>
                                          </p:val>
                                        </p:tav>
                                      </p:tavLst>
                                    </p:anim>
                                  </p:childTnLst>
                                </p:cTn>
                              </p:par>
                              <p:par>
                                <p:cTn id="37" presetID="17" presetClass="entr" presetSubtype="10"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strVal val="#ppt_h"/>
                                          </p:val>
                                        </p:tav>
                                        <p:tav tm="100000">
                                          <p:val>
                                            <p:strVal val="#ppt_h"/>
                                          </p:val>
                                        </p:tav>
                                      </p:tavLst>
                                    </p:anim>
                                  </p:childTnLst>
                                </p:cTn>
                              </p:par>
                              <p:par>
                                <p:cTn id="41" presetID="17" presetClass="entr" presetSubtype="1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24" grpId="0"/>
      <p:bldP spid="25" grpId="0"/>
      <p:bldP spid="26" grpId="0" animBg="1"/>
      <p:bldP spid="43"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ChangeArrowheads="1"/>
          </p:cNvSpPr>
          <p:nvPr>
            <p:ph type="body" idx="1"/>
          </p:nvPr>
        </p:nvSpPr>
        <p:spPr>
          <a:xfrm>
            <a:off x="251520" y="2708920"/>
            <a:ext cx="8352928" cy="3960440"/>
          </a:xfrm>
          <a:ln>
            <a:solidFill>
              <a:schemeClr val="accent1"/>
            </a:solidFill>
          </a:ln>
        </p:spPr>
        <p:txBody>
          <a:bodyPr>
            <a:noAutofit/>
          </a:bodyPr>
          <a:lstStyle/>
          <a:p>
            <a:pPr>
              <a:lnSpc>
                <a:spcPct val="140000"/>
              </a:lnSpc>
              <a:buNone/>
            </a:pPr>
            <a:r>
              <a:rPr lang="zh-CN" altLang="en-US" sz="2000" b="1" dirty="0" smtClean="0">
                <a:solidFill>
                  <a:srgbClr val="008000"/>
                </a:solidFill>
                <a:latin typeface="Times New Roman" pitchFamily="18" charset="0"/>
                <a:ea typeface="楷体_GB2312" pitchFamily="49" charset="-122"/>
              </a:rPr>
              <a:t>    选题要有科学性，这是科研活动的“内核”，也是选题最根本的要求。科学性原则是指科研选题必须以科学事实、科学理论、技术原理等为依据，按客观规律办事，将选题置于当时的科技背景和社会发展时代之下，使之成为在科技上和实践上可以成立和可以探讨的问题，要持之有故、选之有理。</a:t>
            </a:r>
            <a:endParaRPr lang="en-US" altLang="zh-CN" sz="2000" b="1" dirty="0" smtClean="0">
              <a:solidFill>
                <a:srgbClr val="008000"/>
              </a:solidFill>
              <a:latin typeface="Times New Roman" pitchFamily="18" charset="0"/>
              <a:ea typeface="楷体_GB2312" pitchFamily="49" charset="-122"/>
            </a:endParaRPr>
          </a:p>
          <a:p>
            <a:pPr>
              <a:lnSpc>
                <a:spcPct val="140000"/>
              </a:lnSpc>
              <a:buNone/>
            </a:pPr>
            <a:r>
              <a:rPr lang="en-US" altLang="zh-CN" sz="2000" b="1" dirty="0" smtClean="0">
                <a:solidFill>
                  <a:srgbClr val="008000"/>
                </a:solidFill>
                <a:latin typeface="Times New Roman" pitchFamily="18" charset="0"/>
                <a:ea typeface="楷体_GB2312" pitchFamily="49" charset="-122"/>
              </a:rPr>
              <a:t>      </a:t>
            </a:r>
            <a:r>
              <a:rPr lang="zh-CN" altLang="en-US" sz="2000" b="1" dirty="0" smtClean="0">
                <a:solidFill>
                  <a:srgbClr val="F915DE"/>
                </a:solidFill>
              </a:rPr>
              <a:t>教育科研课题的选择是指所选研究课题必须符合教育科学理论及规律，必须具有明确的指导思想和科学根据，必须遵循教育及与之相联系的各种事物的客观规律，必须充分认识研究的客观条件。</a:t>
            </a:r>
            <a:endParaRPr lang="zh-CN" altLang="en-US" sz="2000" b="1" dirty="0" smtClean="0">
              <a:solidFill>
                <a:srgbClr val="F915DE"/>
              </a:solidFill>
              <a:latin typeface="Times New Roman" pitchFamily="18" charset="0"/>
              <a:ea typeface="楷体_GB2312" pitchFamily="49" charset="-122"/>
            </a:endParaRPr>
          </a:p>
        </p:txBody>
      </p:sp>
      <p:sp>
        <p:nvSpPr>
          <p:cNvPr id="481283" name="PubOvalCallout"/>
          <p:cNvSpPr>
            <a:spLocks noEditPoints="1" noChangeArrowheads="1"/>
          </p:cNvSpPr>
          <p:nvPr/>
        </p:nvSpPr>
        <p:spPr bwMode="auto">
          <a:xfrm>
            <a:off x="1763688" y="1196752"/>
            <a:ext cx="4896544" cy="1440160"/>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FFCC99"/>
          </a:solidFill>
          <a:ln w="9525">
            <a:solidFill>
              <a:srgbClr val="000000"/>
            </a:solidFill>
            <a:miter lim="800000"/>
            <a:headEnd/>
            <a:tailEnd/>
          </a:ln>
          <a:effectLst>
            <a:outerShdw dist="107763" dir="2700000" algn="ctr" rotWithShape="0">
              <a:srgbClr val="808080"/>
            </a:outerShdw>
          </a:effectLst>
        </p:spPr>
        <p:txBody>
          <a:bodyPr/>
          <a:lstStyle/>
          <a:p>
            <a:pPr>
              <a:lnSpc>
                <a:spcPct val="140000"/>
              </a:lnSpc>
              <a:buFontTx/>
              <a:buNone/>
              <a:defRPr/>
            </a:pPr>
            <a:r>
              <a:rPr lang="zh-CN" altLang="en-US" sz="3600" b="1" dirty="0">
                <a:solidFill>
                  <a:srgbClr val="0000CC"/>
                </a:solidFill>
                <a:latin typeface="Times New Roman" pitchFamily="18" charset="0"/>
                <a:ea typeface="楷体_GB2312" pitchFamily="49" charset="-122"/>
              </a:rPr>
              <a:t>1、科学性原则</a:t>
            </a:r>
          </a:p>
        </p:txBody>
      </p:sp>
      <p:sp>
        <p:nvSpPr>
          <p:cNvPr id="6"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二、科研选课的基本原则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481282">
                                            <p:txEl>
                                              <p:pRg st="0" end="0"/>
                                            </p:txEl>
                                          </p:spTgt>
                                        </p:tgtEl>
                                        <p:attrNameLst>
                                          <p:attrName>style.visibility</p:attrName>
                                        </p:attrNameLst>
                                      </p:cBhvr>
                                      <p:to>
                                        <p:strVal val="visible"/>
                                      </p:to>
                                    </p:set>
                                    <p:anim calcmode="lin" valueType="num">
                                      <p:cBhvr>
                                        <p:cTn id="7" dur="1000" fill="hold"/>
                                        <p:tgtEl>
                                          <p:spTgt spid="481282">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48128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81282">
                                            <p:txEl>
                                              <p:pRg st="0" end="0"/>
                                            </p:txEl>
                                          </p:spTgt>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81282">
                                            <p:txEl>
                                              <p:pRg st="1" end="1"/>
                                            </p:txEl>
                                          </p:spTgt>
                                        </p:tgtEl>
                                        <p:attrNameLst>
                                          <p:attrName>style.visibility</p:attrName>
                                        </p:attrNameLst>
                                      </p:cBhvr>
                                      <p:to>
                                        <p:strVal val="visible"/>
                                      </p:to>
                                    </p:set>
                                    <p:anim calcmode="lin" valueType="num">
                                      <p:cBhvr>
                                        <p:cTn id="12" dur="1000" fill="hold"/>
                                        <p:tgtEl>
                                          <p:spTgt spid="481282">
                                            <p:txEl>
                                              <p:pRg st="1" end="1"/>
                                            </p:txEl>
                                          </p:spTgt>
                                        </p:tgtEl>
                                        <p:attrNameLst>
                                          <p:attrName>ppt_w</p:attrName>
                                        </p:attrNameLst>
                                      </p:cBhvr>
                                      <p:tavLst>
                                        <p:tav tm="0">
                                          <p:val>
                                            <p:strVal val="#ppt_w+.3"/>
                                          </p:val>
                                        </p:tav>
                                        <p:tav tm="100000">
                                          <p:val>
                                            <p:strVal val="#ppt_w"/>
                                          </p:val>
                                        </p:tav>
                                      </p:tavLst>
                                    </p:anim>
                                    <p:anim calcmode="lin" valueType="num">
                                      <p:cBhvr>
                                        <p:cTn id="13" dur="1000" fill="hold"/>
                                        <p:tgtEl>
                                          <p:spTgt spid="481282">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4812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8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467544" y="1412776"/>
            <a:ext cx="4824412" cy="647700"/>
          </a:xfrm>
        </p:spPr>
        <p:txBody>
          <a:bodyPr/>
          <a:lstStyle/>
          <a:p>
            <a:r>
              <a:rPr lang="zh-CN" altLang="en-US" sz="3200" dirty="0" smtClean="0">
                <a:solidFill>
                  <a:schemeClr val="tx1"/>
                </a:solidFill>
              </a:rPr>
              <a:t>第一，科学的根据</a:t>
            </a:r>
          </a:p>
        </p:txBody>
      </p:sp>
      <p:sp>
        <p:nvSpPr>
          <p:cNvPr id="30723" name="Rectangle 3"/>
          <p:cNvSpPr>
            <a:spLocks noGrp="1" noChangeArrowheads="1"/>
          </p:cNvSpPr>
          <p:nvPr>
            <p:ph type="body" idx="4294967295"/>
          </p:nvPr>
        </p:nvSpPr>
        <p:spPr>
          <a:xfrm>
            <a:off x="2411537" y="2637359"/>
            <a:ext cx="2952551" cy="2808287"/>
          </a:xfrm>
        </p:spPr>
        <p:txBody>
          <a:bodyPr>
            <a:normAutofit lnSpcReduction="10000"/>
          </a:bodyPr>
          <a:lstStyle/>
          <a:p>
            <a:pPr>
              <a:lnSpc>
                <a:spcPct val="130000"/>
              </a:lnSpc>
              <a:spcBef>
                <a:spcPct val="0"/>
              </a:spcBef>
              <a:buFont typeface="Wingdings" pitchFamily="2" charset="2"/>
              <a:buNone/>
            </a:pPr>
            <a:r>
              <a:rPr lang="zh-CN" altLang="en-US" sz="2400" b="1" dirty="0" smtClean="0">
                <a:solidFill>
                  <a:srgbClr val="CC0000"/>
                </a:solidFill>
                <a:latin typeface="黑体" pitchFamily="2" charset="-122"/>
              </a:rPr>
              <a:t>◆</a:t>
            </a:r>
            <a:r>
              <a:rPr lang="zh-CN" altLang="en-US" sz="2400" b="1" dirty="0" smtClean="0">
                <a:solidFill>
                  <a:srgbClr val="660066"/>
                </a:solidFill>
                <a:latin typeface="黑体" pitchFamily="2" charset="-122"/>
              </a:rPr>
              <a:t>巴甫洛夫</a:t>
            </a:r>
            <a:r>
              <a:rPr lang="en-US" altLang="zh-CN" sz="2400" b="1" dirty="0" smtClean="0">
                <a:solidFill>
                  <a:srgbClr val="660066"/>
                </a:solidFill>
                <a:latin typeface="黑体" pitchFamily="2" charset="-122"/>
              </a:rPr>
              <a:t>:</a:t>
            </a:r>
          </a:p>
          <a:p>
            <a:pPr>
              <a:lnSpc>
                <a:spcPct val="130000"/>
              </a:lnSpc>
              <a:spcBef>
                <a:spcPct val="0"/>
              </a:spcBef>
              <a:buFont typeface="Wingdings" pitchFamily="2" charset="2"/>
              <a:buNone/>
            </a:pPr>
            <a:r>
              <a:rPr lang="en-US" sz="2400" b="1" dirty="0" smtClean="0">
                <a:solidFill>
                  <a:schemeClr val="hlink"/>
                </a:solidFill>
                <a:latin typeface="黑体" pitchFamily="2" charset="-122"/>
              </a:rPr>
              <a:t>  </a:t>
            </a:r>
            <a:r>
              <a:rPr lang="zh-CN" altLang="en-US" sz="2400" b="1" dirty="0" smtClean="0">
                <a:solidFill>
                  <a:schemeClr val="hlink"/>
                </a:solidFill>
                <a:latin typeface="黑体" pitchFamily="2" charset="-122"/>
              </a:rPr>
              <a:t>事实就是科学家的空气。</a:t>
            </a:r>
            <a:endParaRPr lang="en-US" sz="2400" b="1" dirty="0" smtClean="0">
              <a:solidFill>
                <a:schemeClr val="hlink"/>
              </a:solidFill>
              <a:latin typeface="黑体" pitchFamily="2" charset="-122"/>
            </a:endParaRPr>
          </a:p>
          <a:p>
            <a:pPr>
              <a:lnSpc>
                <a:spcPct val="130000"/>
              </a:lnSpc>
              <a:spcBef>
                <a:spcPct val="0"/>
              </a:spcBef>
              <a:buFont typeface="Wingdings" pitchFamily="2" charset="2"/>
              <a:buNone/>
            </a:pPr>
            <a:r>
              <a:rPr lang="en-US" sz="2400" b="1" dirty="0" smtClean="0">
                <a:latin typeface="黑体" pitchFamily="2" charset="-122"/>
              </a:rPr>
              <a:t>  </a:t>
            </a:r>
            <a:r>
              <a:rPr lang="zh-CN" altLang="en-US" sz="2400" b="1" dirty="0" smtClean="0">
                <a:latin typeface="黑体" pitchFamily="2" charset="-122"/>
              </a:rPr>
              <a:t>如果没有事实，那你的理论就会成了虚妄的挣扎。</a:t>
            </a:r>
          </a:p>
          <a:p>
            <a:pPr>
              <a:lnSpc>
                <a:spcPct val="130000"/>
              </a:lnSpc>
              <a:spcBef>
                <a:spcPct val="0"/>
              </a:spcBef>
              <a:buFont typeface="Wingdings" pitchFamily="2" charset="2"/>
              <a:buNone/>
            </a:pPr>
            <a:endParaRPr lang="zh-CN" altLang="en-US" sz="2400" b="1" dirty="0" smtClean="0">
              <a:solidFill>
                <a:srgbClr val="0000CC"/>
              </a:solidFill>
              <a:latin typeface="黑体" pitchFamily="2" charset="-122"/>
            </a:endParaRPr>
          </a:p>
        </p:txBody>
      </p:sp>
      <p:pic>
        <p:nvPicPr>
          <p:cNvPr id="34820" name="Picture 4" descr="20120913211922-1405962810"/>
          <p:cNvPicPr>
            <a:picLocks noChangeAspect="1" noChangeArrowheads="1"/>
          </p:cNvPicPr>
          <p:nvPr/>
        </p:nvPicPr>
        <p:blipFill>
          <a:blip r:embed="rId3" cstate="print"/>
          <a:srcRect/>
          <a:stretch>
            <a:fillRect/>
          </a:stretch>
        </p:blipFill>
        <p:spPr bwMode="auto">
          <a:xfrm>
            <a:off x="179512" y="2492896"/>
            <a:ext cx="2190750" cy="3048000"/>
          </a:xfrm>
          <a:prstGeom prst="rect">
            <a:avLst/>
          </a:prstGeom>
          <a:noFill/>
          <a:ln w="9525">
            <a:noFill/>
            <a:miter lim="800000"/>
            <a:headEnd/>
            <a:tailEnd/>
          </a:ln>
        </p:spPr>
      </p:pic>
      <p:sp>
        <p:nvSpPr>
          <p:cNvPr id="9" name="Text Box 5"/>
          <p:cNvSpPr txBox="1">
            <a:spLocks noChangeArrowheads="1"/>
          </p:cNvSpPr>
          <p:nvPr/>
        </p:nvSpPr>
        <p:spPr bwMode="auto">
          <a:xfrm>
            <a:off x="179388" y="260350"/>
            <a:ext cx="5184775" cy="585788"/>
          </a:xfrm>
          <a:prstGeom prst="rect">
            <a:avLst/>
          </a:prstGeom>
          <a:noFill/>
          <a:ln w="9525">
            <a:noFill/>
            <a:miter lim="800000"/>
            <a:headEnd/>
            <a:tailEnd/>
          </a:ln>
          <a:effectLst>
            <a:outerShdw dist="17961" dir="2700000" algn="ctr" rotWithShape="0">
              <a:schemeClr val="accent1">
                <a:gamma/>
                <a:shade val="60000"/>
                <a:invGamma/>
              </a:schemeClr>
            </a:outerShdw>
          </a:effectLst>
        </p:spPr>
        <p:txBody>
          <a:bodyPr>
            <a:spAutoFit/>
          </a:bodyPr>
          <a:lstStyle/>
          <a:p>
            <a:pPr algn="l">
              <a:spcBef>
                <a:spcPct val="50000"/>
              </a:spcBef>
              <a:defRPr/>
            </a:pPr>
            <a:r>
              <a:rPr lang="zh-CN" altLang="en-US" sz="3200" b="1" dirty="0">
                <a:solidFill>
                  <a:schemeClr val="bg1"/>
                </a:solidFill>
                <a:ea typeface="黑体" pitchFamily="2" charset="-122"/>
              </a:rPr>
              <a:t>二、科研选课的基本原则</a:t>
            </a:r>
          </a:p>
        </p:txBody>
      </p:sp>
      <p:sp>
        <p:nvSpPr>
          <p:cNvPr id="82945" name="Rectangle 1"/>
          <p:cNvSpPr>
            <a:spLocks noChangeArrowheads="1"/>
          </p:cNvSpPr>
          <p:nvPr/>
        </p:nvSpPr>
        <p:spPr bwMode="auto">
          <a:xfrm>
            <a:off x="5580112" y="2129662"/>
            <a:ext cx="3384376" cy="3046988"/>
          </a:xfrm>
          <a:prstGeom prst="rect">
            <a:avLst/>
          </a:prstGeom>
          <a:noFill/>
          <a:ln w="9525">
            <a:solidFill>
              <a:srgbClr val="F915DE"/>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ct val="100000"/>
              </a:lnSpc>
              <a:spcBef>
                <a:spcPct val="0"/>
              </a:spcBef>
              <a:spcAft>
                <a:spcPct val="0"/>
              </a:spcAft>
              <a:buClrTx/>
              <a:buSzTx/>
              <a:buFontTx/>
              <a:buNone/>
              <a:tabLst/>
            </a:pPr>
            <a:r>
              <a:rPr lang="zh-CN" altLang="en-US" sz="2400" b="1" dirty="0" smtClean="0">
                <a:solidFill>
                  <a:schemeClr val="hlink"/>
                </a:solidFill>
                <a:latin typeface="黑体" pitchFamily="2" charset="-122"/>
              </a:rPr>
              <a:t>所选课题必须有事实根据或科学的</a:t>
            </a:r>
            <a:r>
              <a:rPr lang="zh-CN" altLang="en-US" sz="2400" b="1" dirty="0" smtClean="0">
                <a:solidFill>
                  <a:srgbClr val="F915DE"/>
                </a:solidFill>
                <a:latin typeface="黑体" pitchFamily="2" charset="-122"/>
              </a:rPr>
              <a:t>理论</a:t>
            </a:r>
            <a:r>
              <a:rPr lang="zh-CN" altLang="en-US" sz="2400" b="1" dirty="0" smtClean="0">
                <a:solidFill>
                  <a:schemeClr val="hlink"/>
                </a:solidFill>
                <a:latin typeface="黑体" pitchFamily="2" charset="-122"/>
              </a:rPr>
              <a:t>根据，这是使整个科研工作路线、方向正确无误的可靠保证。</a:t>
            </a:r>
          </a:p>
          <a:p>
            <a:pPr marL="0" marR="0" lvl="0" indent="355600" algn="l" defTabSz="914400" rtl="0" eaLnBrk="0" fontAlgn="base" latinLnBrk="0" hangingPunct="0">
              <a:lnSpc>
                <a:spcPct val="100000"/>
              </a:lnSpc>
              <a:spcBef>
                <a:spcPct val="0"/>
              </a:spcBef>
              <a:spcAft>
                <a:spcPct val="0"/>
              </a:spcAft>
              <a:buClrTx/>
              <a:buSzTx/>
              <a:buFontTx/>
              <a:buNone/>
              <a:tabLst/>
            </a:pPr>
            <a:r>
              <a:rPr lang="zh-CN" altLang="en-US" sz="2400" b="1" dirty="0" smtClean="0">
                <a:solidFill>
                  <a:schemeClr val="hlink"/>
                </a:solidFill>
                <a:latin typeface="黑体" pitchFamily="2" charset="-122"/>
              </a:rPr>
              <a:t>遵循这一原则，应力戒选题的主观随意性、盲目性和虚假性。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500"/>
                                        <p:tgtEl>
                                          <p:spTgt spid="3072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10" dur="500"/>
                                        <p:tgtEl>
                                          <p:spTgt spid="3072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0723">
                                            <p:txEl>
                                              <p:pRg st="2" end="2"/>
                                            </p:txEl>
                                          </p:spTgt>
                                        </p:tgtEl>
                                        <p:attrNameLst>
                                          <p:attrName>style.visibility</p:attrName>
                                        </p:attrNameLst>
                                      </p:cBhvr>
                                      <p:to>
                                        <p:strVal val="visible"/>
                                      </p:to>
                                    </p:set>
                                    <p:animEffect transition="in" filter="blinds(horizontal)">
                                      <p:cBhvr>
                                        <p:cTn id="13" dur="5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4135</TotalTime>
  <Words>14584</Words>
  <Application>Microsoft Office PowerPoint</Application>
  <PresentationFormat>全屏显示(4:3)</PresentationFormat>
  <Paragraphs>613</Paragraphs>
  <Slides>66</Slides>
  <Notes>20</Notes>
  <HiddenSlides>0</HiddenSlides>
  <MMClips>0</MMClips>
  <ScaleCrop>false</ScaleCrop>
  <HeadingPairs>
    <vt:vector size="4" baseType="variant">
      <vt:variant>
        <vt:lpstr>主题</vt:lpstr>
      </vt:variant>
      <vt:variant>
        <vt:i4>1</vt:i4>
      </vt:variant>
      <vt:variant>
        <vt:lpstr>幻灯片标题</vt:lpstr>
      </vt:variant>
      <vt:variant>
        <vt:i4>66</vt:i4>
      </vt:variant>
    </vt:vector>
  </HeadingPairs>
  <TitlesOfParts>
    <vt:vector size="67" baseType="lpstr">
      <vt:lpstr>Office 主题</vt:lpstr>
      <vt:lpstr>幻灯片 1</vt:lpstr>
      <vt:lpstr>目     录</vt:lpstr>
      <vt:lpstr>幻灯片 3</vt:lpstr>
      <vt:lpstr>幻灯片 4</vt:lpstr>
      <vt:lpstr>幻灯片 5</vt:lpstr>
      <vt:lpstr>幻灯片 6</vt:lpstr>
      <vt:lpstr>幻灯片 7</vt:lpstr>
      <vt:lpstr>幻灯片 8</vt:lpstr>
      <vt:lpstr>第一，科学的根据</vt:lpstr>
      <vt:lpstr>第二，科学的问题</vt:lpstr>
      <vt:lpstr>幻灯片 11</vt:lpstr>
      <vt:lpstr>3、需求性原则</vt:lpstr>
      <vt:lpstr>幻灯片 13</vt:lpstr>
      <vt:lpstr>幻灯片 14</vt:lpstr>
      <vt:lpstr>幻灯片 15</vt:lpstr>
      <vt:lpstr>幻灯片 16</vt:lpstr>
      <vt:lpstr>幻灯片 17</vt:lpstr>
      <vt:lpstr>（三）善于利用指南</vt:lpstr>
      <vt:lpstr>幻灯片 19</vt:lpstr>
      <vt:lpstr>幻灯片 20</vt:lpstr>
      <vt:lpstr>幻灯片 21</vt:lpstr>
      <vt:lpstr>幻灯片 22</vt:lpstr>
      <vt:lpstr>幻灯片 23</vt:lpstr>
      <vt:lpstr>幻灯片 24</vt:lpstr>
      <vt:lpstr>幻灯片 25</vt:lpstr>
      <vt:lpstr>（三）课题要贴合教学研究和教学改革的重点</vt:lpstr>
      <vt:lpstr>幻灯片 27</vt:lpstr>
      <vt:lpstr>高职院校教学研究和教学改革的重点</vt:lpstr>
      <vt:lpstr>幻灯片 29</vt:lpstr>
      <vt:lpstr> （三）课题要贴合教学研究和教学改革的重点</vt:lpstr>
      <vt:lpstr>（三）课题要贴合教学研究和教学改革的重点</vt:lpstr>
      <vt:lpstr>（四）国家、省部、厅市各类主要科研项目申报途径</vt:lpstr>
      <vt:lpstr>选题注意的问题</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论证需要注意的问题</vt:lpstr>
      <vt:lpstr>幻灯片 65</vt:lpstr>
      <vt:lpstr>幻灯片 66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微软用户</cp:lastModifiedBy>
  <cp:revision>349</cp:revision>
  <dcterms:created xsi:type="dcterms:W3CDTF">2015-04-24T05:59:25Z</dcterms:created>
  <dcterms:modified xsi:type="dcterms:W3CDTF">2015-10-12T05:46:40Z</dcterms:modified>
</cp:coreProperties>
</file>