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8" r:id="rId4"/>
    <p:sldId id="260" r:id="rId5"/>
    <p:sldId id="261" r:id="rId6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仿宋_GB2312"/>
                <a:cs typeface="Times New Roman" panose="02020603050405020304" pitchFamily="18" charset="0"/>
              </a:rPr>
              <a:t>文献平台还为专业的研究人员，提供了高级检索和专业检索的方式，我们现在看到时的是高级检索界面，我们在文献类型勾选标准，然后选择标准号字段，输入需要查找的标准号，可以非常精确的查到这篇文献，</a:t>
            </a:r>
            <a:endParaRPr lang="zh-CN" altLang="zh-CN" sz="12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DA8AF648-3AA3-4B43-A765-A8BD1F0AAEA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仿宋_GB2312"/>
                <a:cs typeface="Times New Roman" panose="02020603050405020304" pitchFamily="18" charset="0"/>
              </a:rPr>
              <a:t>这是专业检索的界面，可能通过直接输入检索式的方式，灵活精准的获取文献，这个功能查新人员用的比较多。 </a:t>
            </a:r>
            <a:r>
              <a:rPr lang="zh-CN" altLang="en-US" sz="1200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仿宋_GB2312"/>
                <a:cs typeface="Times New Roman" panose="02020603050405020304" pitchFamily="18" charset="0"/>
              </a:rPr>
              <a:t>下面也有相应的检索式编辑的方法，大家参考一下，这里我就不多赘述了</a:t>
            </a:r>
            <a:endParaRPr lang="zh-CN" altLang="zh-CN" sz="12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1A05734C-C3D3-4DF1-AF9D-1F125ABABC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B8CC2-32B0-4125-B326-8DF03F353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保障查全率的同时，超星专业级的词表库，为用户精准、快速的获取资源提供了强大的支持。发现通过十余种聚类，支持同一聚类以及不同聚类之间的复选，用户可以对文献类型、年代、学科、作者、关键词等等进行筛选，满足用户灵活的需求。比如通过发现左侧聚类，可以查询到，基于商务英语这个检索词，本单位发表的学术成果中，</a:t>
            </a:r>
            <a:r>
              <a:rPr lang="en-US" altLang="zh-CN" dirty="0"/>
              <a:t>2017</a:t>
            </a:r>
            <a:r>
              <a:rPr lang="zh-CN" altLang="en-US" dirty="0"/>
              <a:t>年期刊共发表了</a:t>
            </a:r>
            <a:r>
              <a:rPr lang="en-US" altLang="zh-CN" dirty="0"/>
              <a:t>3088</a:t>
            </a:r>
            <a:r>
              <a:rPr lang="zh-CN" altLang="en-US" dirty="0"/>
              <a:t>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AAB33B79-4B61-43E2-95BA-FBC49F7F00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支持多种格式导出，并可以选择输出字段</a:t>
            </a:r>
            <a:endParaRPr lang="zh-CN" altLang="en-US" dirty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F5CEC057-C94F-4E0C-A547-3EDB597E4F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fld id="{F5CEC057-C94F-4E0C-A547-3EDB597E4F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00" dirty="0">
                <a:solidFill>
                  <a:srgbClr val="000000"/>
                </a:solidFill>
                <a:effectLst/>
                <a:latin typeface="Calibri" panose="020F0502020204030204" charset="0"/>
                <a:ea typeface="仿宋_GB2312"/>
                <a:cs typeface="Times New Roman" panose="02020603050405020304" pitchFamily="18" charset="0"/>
              </a:rPr>
              <a:t>文献平台还为专业的研究人员，提供了高级检索和专业检索的方式，我们现在看到时的是高级检索界面，我们在文献类型勾选标准，然后选择标准号字段，输入需要查找的标准号，可以非常精确的查到这篇文献，</a:t>
            </a:r>
            <a:endParaRPr lang="zh-CN" altLang="zh-CN" sz="1200" kern="100" dirty="0">
              <a:effectLst/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D101B-D118-41C2-9DB5-B1C1381AA95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microsoft.com/office/2007/relationships/media" Target="../media/media1.m4a"/><Relationship Id="rId4" Type="http://schemas.openxmlformats.org/officeDocument/2006/relationships/audio" Target="../media/media1.m4a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 userDrawn="1"/>
        </p:nvSpPr>
        <p:spPr>
          <a:xfrm>
            <a:off x="8020" y="0"/>
            <a:ext cx="121839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612917" y="553415"/>
            <a:ext cx="5348589" cy="6017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86759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35973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285187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534401" y="2365265"/>
            <a:ext cx="1828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_bg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ave sounds">
            <a:hlinkClick r:id="" action="ppaction://media"/>
          </p:cNvPr>
          <p:cNvPicPr>
            <a:picLocks noChangeAspect="1"/>
          </p:cNvPicPr>
          <p:nvPr userDrawn="1"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7175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_bg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ave sounds">
            <a:hlinkClick r:id="" action="ppaction://media"/>
          </p:cNvPr>
          <p:cNvPicPr>
            <a:picLocks noChangeAspect="1"/>
          </p:cNvPicPr>
          <p:nvPr userDrawn="1"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7175" y="-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438569" y="364251"/>
            <a:ext cx="11314862" cy="845814"/>
            <a:chOff x="562641" y="364251"/>
            <a:chExt cx="11314862" cy="84581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62641" y="364251"/>
              <a:ext cx="751794" cy="845814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1125709" y="364251"/>
              <a:ext cx="751794" cy="84581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2015112高新区摄影比赛获奖作品\20150820高新区摄影比赛获奖作品6定稿\3新区灯火 作者 李晖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094480"/>
            <a:ext cx="12192000" cy="295211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149689"/>
            <a:ext cx="12192000" cy="366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endParaRPr lang="en-US" altLang="zh-CN" sz="4400" b="1" kern="0" spc="220" dirty="0">
              <a:solidFill>
                <a:srgbClr val="1A1A70"/>
              </a:solidFill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4400" b="1" kern="0" spc="220" dirty="0">
                <a:solidFill>
                  <a:srgbClr val="1A1A70"/>
                </a:solidFill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德州市科技文献共享服务平台操作说明</a:t>
            </a:r>
            <a:endParaRPr lang="zh-CN" altLang="en-US" sz="4400" b="1" kern="0" spc="220" dirty="0">
              <a:solidFill>
                <a:srgbClr val="1A1A70"/>
              </a:solidFill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algn="ctr" fontAlgn="auto">
              <a:lnSpc>
                <a:spcPct val="150000"/>
              </a:lnSpc>
            </a:pPr>
            <a:endParaRPr lang="zh-CN" altLang="en-US" sz="4000" b="1" kern="0" spc="220" dirty="0">
              <a:solidFill>
                <a:srgbClr val="1A1A70"/>
              </a:solidFill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algn="ctr" fontAlgn="auto">
              <a:lnSpc>
                <a:spcPct val="100000"/>
              </a:lnSpc>
            </a:pPr>
            <a:endParaRPr lang="zh-CN" altLang="en-US" sz="2000" b="1" kern="0" spc="220" dirty="0">
              <a:solidFill>
                <a:srgbClr val="11111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en-US" sz="2000" b="1" kern="0" spc="220" dirty="0">
                <a:solidFill>
                  <a:srgbClr val="1A1A70"/>
                </a:solidFill>
                <a:effectLst>
                  <a:glow rad="63500">
                    <a:schemeClr val="accent5">
                      <a:lumMod val="60000"/>
                      <a:lumOff val="40000"/>
                      <a:alpha val="40000"/>
                    </a:schemeClr>
                  </a:glow>
                </a:effectLst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  </a:t>
            </a:r>
            <a:endParaRPr lang="zh-CN" altLang="en-US" sz="2000" b="1" kern="0" spc="220" dirty="0">
              <a:solidFill>
                <a:srgbClr val="1A1A70"/>
              </a:solidFill>
              <a:effectLst>
                <a:glow rad="63500">
                  <a:schemeClr val="accent5">
                    <a:lumMod val="60000"/>
                    <a:lumOff val="40000"/>
                    <a:alpha val="40000"/>
                  </a:schemeClr>
                </a:glow>
              </a:effectLst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>
            <a:spLocks noChangeArrowheads="1"/>
          </p:cNvSpPr>
          <p:nvPr/>
        </p:nvSpPr>
        <p:spPr bwMode="auto">
          <a:xfrm>
            <a:off x="255791" y="1702322"/>
            <a:ext cx="3294640" cy="21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kumimoji="1" sz="2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2400">
                <a:solidFill>
                  <a:schemeClr val="tx2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kumimoji="1"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9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ts val="34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kumimoji="1" sz="16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40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一个课题：</a:t>
            </a:r>
            <a:endParaRPr kumimoji="0" lang="en-US" altLang="zh-CN" sz="40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近两年中关于 太阳能发电 的中文期刊”</a:t>
            </a:r>
            <a:endParaRPr kumimoji="0" lang="zh-CN" alt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 descr="F:\超星\客户\情报所\德州\PPT素材\1631495211(1).png1631495211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735070" y="63500"/>
            <a:ext cx="8234680" cy="65766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04691" y="960193"/>
            <a:ext cx="857250" cy="154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504691" y="2243528"/>
            <a:ext cx="857250" cy="1542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504691" y="5773347"/>
            <a:ext cx="857250" cy="3220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70" y="63500"/>
            <a:ext cx="8227060" cy="607695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5735320" y="812800"/>
            <a:ext cx="1263015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超星\客户\情报所\德州\PPT素材\1631495354(1).png1631495354(1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2405" y="585470"/>
            <a:ext cx="868235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圆角矩形 9"/>
          <p:cNvSpPr>
            <a:spLocks noChangeArrowheads="1"/>
          </p:cNvSpPr>
          <p:nvPr/>
        </p:nvSpPr>
        <p:spPr bwMode="auto">
          <a:xfrm>
            <a:off x="3408017" y="2501660"/>
            <a:ext cx="335847" cy="34134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组合 15"/>
          <p:cNvGrpSpPr/>
          <p:nvPr/>
        </p:nvGrpSpPr>
        <p:grpSpPr bwMode="auto">
          <a:xfrm>
            <a:off x="346046" y="304800"/>
            <a:ext cx="900142" cy="2840038"/>
            <a:chOff x="4564828" y="870856"/>
            <a:chExt cx="1012622" cy="2788730"/>
          </a:xfrm>
        </p:grpSpPr>
        <p:sp>
          <p:nvSpPr>
            <p:cNvPr id="8" name="圆角矩形 7"/>
            <p:cNvSpPr/>
            <p:nvPr/>
          </p:nvSpPr>
          <p:spPr>
            <a:xfrm>
              <a:off x="4686300" y="870856"/>
              <a:ext cx="891150" cy="2788730"/>
            </a:xfrm>
            <a:prstGeom prst="roundRect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280" name="文本框 17"/>
            <p:cNvSpPr txBox="1">
              <a:spLocks noChangeArrowheads="1"/>
            </p:cNvSpPr>
            <p:nvPr/>
          </p:nvSpPr>
          <p:spPr bwMode="auto">
            <a:xfrm>
              <a:off x="4564828" y="871101"/>
              <a:ext cx="891540" cy="250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题录导出</a:t>
              </a:r>
              <a:endParaRPr lang="zh-CN" altLang="en-US" sz="4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sp>
        <p:nvSpPr>
          <p:cNvPr id="3" name="圆角矩形标注 2"/>
          <p:cNvSpPr/>
          <p:nvPr/>
        </p:nvSpPr>
        <p:spPr>
          <a:xfrm>
            <a:off x="4534243" y="2009543"/>
            <a:ext cx="2219037" cy="585356"/>
          </a:xfrm>
          <a:prstGeom prst="wedgeRoundRectCallout">
            <a:avLst>
              <a:gd name="adj1" fmla="val -83491"/>
              <a:gd name="adj2" fmla="val 41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保存题录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9"/>
          <p:cNvSpPr>
            <a:spLocks noChangeArrowheads="1"/>
          </p:cNvSpPr>
          <p:nvPr/>
        </p:nvSpPr>
        <p:spPr bwMode="auto">
          <a:xfrm>
            <a:off x="3356370" y="3558205"/>
            <a:ext cx="327804" cy="34505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8256161" y="6001337"/>
            <a:ext cx="1661675" cy="32198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bldLvl="0" animBg="1"/>
      <p:bldP spid="3" grpId="0" bldLvl="0" animBg="1"/>
      <p:bldP spid="12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F:\超星\客户\情报所\德州\PPT素材\1631495354(1).png1631495354(1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8043" y="366713"/>
            <a:ext cx="795591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745351" y="286703"/>
            <a:ext cx="10701020" cy="6261735"/>
          </a:xfrm>
          <a:prstGeom prst="rect">
            <a:avLst/>
          </a:prstGeom>
          <a:solidFill>
            <a:srgbClr val="DEDED9">
              <a:alpha val="74117"/>
            </a:srgbClr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 descr="F:\超星\客户\情报所\德州\PPT素材\1631495427(1).png1631495427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78854" y="1666389"/>
            <a:ext cx="4813300" cy="3502660"/>
          </a:xfrm>
          <a:prstGeom prst="rect">
            <a:avLst/>
          </a:prstGeom>
        </p:spPr>
      </p:pic>
      <p:sp>
        <p:nvSpPr>
          <p:cNvPr id="37894" name="圆角矩形 11"/>
          <p:cNvSpPr>
            <a:spLocks noChangeArrowheads="1"/>
          </p:cNvSpPr>
          <p:nvPr/>
        </p:nvSpPr>
        <p:spPr bwMode="auto">
          <a:xfrm>
            <a:off x="3421380" y="1851660"/>
            <a:ext cx="3814445" cy="38989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圆角矩形 7"/>
          <p:cNvSpPr>
            <a:spLocks noChangeArrowheads="1"/>
          </p:cNvSpPr>
          <p:nvPr/>
        </p:nvSpPr>
        <p:spPr bwMode="auto">
          <a:xfrm>
            <a:off x="7442200" y="1666240"/>
            <a:ext cx="692150" cy="1645920"/>
          </a:xfrm>
          <a:prstGeom prst="roundRect">
            <a:avLst>
              <a:gd name="adj" fmla="val 9657"/>
            </a:avLst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ldLvl="0" animBg="1"/>
      <p:bldP spid="37894" grpId="0" bldLvl="0" animBg="1" autoUpdateAnimBg="0"/>
      <p:bldP spid="37893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:\超星\客户\情报所\德州\PPT素材\1631495459(1).png1631495459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14425" y="534670"/>
            <a:ext cx="9963785" cy="5969635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1"/>
          <p:cNvSpPr/>
          <p:nvPr/>
        </p:nvSpPr>
        <p:spPr>
          <a:xfrm>
            <a:off x="3706877" y="452122"/>
            <a:ext cx="4778249" cy="659500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B03D"/>
                </a:solidFill>
                <a:latin typeface="微软雅黑" panose="020B0503020204020204" charset="-122"/>
                <a:ea typeface="微软雅黑" panose="020B0503020204020204" charset="-122"/>
              </a:rPr>
              <a:t>高级检索</a:t>
            </a:r>
            <a:endParaRPr lang="zh-CN" altLang="en-US" sz="2400" b="1" dirty="0">
              <a:solidFill>
                <a:srgbClr val="FFB0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157" y="1527694"/>
            <a:ext cx="3457204" cy="2392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381" y="2057015"/>
            <a:ext cx="1237427" cy="3229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915" y="2057015"/>
            <a:ext cx="1134427" cy="3639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448" y="2046033"/>
            <a:ext cx="1464096" cy="2840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146" y="2046033"/>
            <a:ext cx="2185111" cy="3327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858" y="2059076"/>
            <a:ext cx="2729337" cy="322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351" y="2641570"/>
            <a:ext cx="1214140" cy="3144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0685" y="2641570"/>
            <a:ext cx="1212231" cy="342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2095500" y="368300"/>
            <a:ext cx="7629525" cy="914400"/>
            <a:chOff x="4686300" y="870856"/>
            <a:chExt cx="2857500" cy="914399"/>
          </a:xfrm>
        </p:grpSpPr>
        <p:sp>
          <p:nvSpPr>
            <p:cNvPr id="3" name="圆角矩形 2"/>
            <p:cNvSpPr/>
            <p:nvPr/>
          </p:nvSpPr>
          <p:spPr>
            <a:xfrm>
              <a:off x="4686300" y="870856"/>
              <a:ext cx="2857500" cy="914399"/>
            </a:xfrm>
            <a:prstGeom prst="roundRect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138" name="文本框 3"/>
            <p:cNvSpPr txBox="1">
              <a:spLocks noChangeArrowheads="1"/>
            </p:cNvSpPr>
            <p:nvPr/>
          </p:nvSpPr>
          <p:spPr bwMode="auto">
            <a:xfrm>
              <a:off x="4686300" y="1004889"/>
              <a:ext cx="28575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完善的</a:t>
              </a:r>
              <a:r>
                <a:rPr lang="zh-CN" altLang="en-US" sz="4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高级检索</a:t>
              </a:r>
              <a:r>
                <a:rPr lang="zh-CN" altLang="en-US" sz="4000" dirty="0">
                  <a:solidFill>
                    <a:srgbClr val="5393D5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支持</a:t>
              </a:r>
              <a:r>
                <a:rPr lang="zh-CN" altLang="en-US" sz="4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精准</a:t>
              </a:r>
              <a:r>
                <a:rPr lang="zh-CN" altLang="en-US" sz="4000" dirty="0">
                  <a:solidFill>
                    <a:srgbClr val="5393D5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发现</a:t>
              </a:r>
              <a:endParaRPr lang="zh-CN" altLang="en-US" sz="4000" dirty="0">
                <a:solidFill>
                  <a:srgbClr val="5393D5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pic>
        <p:nvPicPr>
          <p:cNvPr id="7" name="图片 2" descr="F:\超星\客户\情报所\济宁\PPT素材\1630292106(1).png1630292106(1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11070" y="1210310"/>
            <a:ext cx="7398385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10"/>
          <p:cNvSpPr>
            <a:spLocks noChangeArrowheads="1"/>
          </p:cNvSpPr>
          <p:nvPr/>
        </p:nvSpPr>
        <p:spPr bwMode="auto">
          <a:xfrm>
            <a:off x="3244215" y="3551873"/>
            <a:ext cx="838200" cy="41433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F:\超星\客户\情报所\济宁\PPT素材\1630292191(1).png1630292191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635" y="3966051"/>
            <a:ext cx="7397750" cy="281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椭圆 12"/>
          <p:cNvSpPr>
            <a:spLocks noChangeArrowheads="1"/>
          </p:cNvSpPr>
          <p:nvPr/>
        </p:nvSpPr>
        <p:spPr bwMode="auto">
          <a:xfrm>
            <a:off x="3244215" y="4049395"/>
            <a:ext cx="3919855" cy="51816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  <p:bldP spid="10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/>
          <p:cNvGrpSpPr/>
          <p:nvPr/>
        </p:nvGrpSpPr>
        <p:grpSpPr bwMode="auto">
          <a:xfrm>
            <a:off x="2227580" y="123825"/>
            <a:ext cx="7629525" cy="914400"/>
            <a:chOff x="4686300" y="870856"/>
            <a:chExt cx="2857500" cy="914399"/>
          </a:xfrm>
        </p:grpSpPr>
        <p:sp>
          <p:nvSpPr>
            <p:cNvPr id="3" name="圆角矩形 2"/>
            <p:cNvSpPr/>
            <p:nvPr/>
          </p:nvSpPr>
          <p:spPr>
            <a:xfrm>
              <a:off x="4686300" y="870856"/>
              <a:ext cx="2857500" cy="914399"/>
            </a:xfrm>
            <a:prstGeom prst="roundRect">
              <a:avLst/>
            </a:prstGeom>
            <a:no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181" name="文本框 3"/>
            <p:cNvSpPr txBox="1">
              <a:spLocks noChangeArrowheads="1"/>
            </p:cNvSpPr>
            <p:nvPr/>
          </p:nvSpPr>
          <p:spPr bwMode="auto">
            <a:xfrm>
              <a:off x="4686300" y="1004889"/>
              <a:ext cx="28575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完善的</a:t>
              </a:r>
              <a:r>
                <a:rPr lang="zh-CN" altLang="en-US" sz="4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专业检索</a:t>
              </a:r>
              <a:r>
                <a:rPr lang="zh-CN" altLang="en-US" sz="4000" dirty="0">
                  <a:solidFill>
                    <a:srgbClr val="5393D5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支持</a:t>
              </a:r>
              <a:r>
                <a:rPr lang="zh-CN" altLang="en-US" sz="40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精准</a:t>
              </a:r>
              <a:r>
                <a:rPr lang="zh-CN" altLang="en-US" sz="4000" dirty="0">
                  <a:solidFill>
                    <a:srgbClr val="5393D5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rPr>
                <a:t>发现</a:t>
              </a:r>
              <a:endParaRPr lang="zh-CN" altLang="en-US" sz="4000" dirty="0">
                <a:solidFill>
                  <a:srgbClr val="5393D5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endParaRPr>
            </a:p>
          </p:txBody>
        </p:sp>
      </p:grpSp>
      <p:pic>
        <p:nvPicPr>
          <p:cNvPr id="2" name="图片 1" descr="F:\超星\客户\情报所\德州\PPT素材\1631495596(1).png1631495596(1)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747038" y="1019371"/>
            <a:ext cx="4605655" cy="57985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420" y="-38100"/>
            <a:ext cx="11820525" cy="69342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889250" y="0"/>
            <a:ext cx="1913890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2783840" y="541655"/>
            <a:ext cx="7249795" cy="47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文献的两种获取方式：本院资源</a:t>
            </a:r>
            <a:r>
              <a:rPr lang="en-US" altLang="zh-CN" sz="25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50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云传递</a:t>
            </a:r>
            <a:endParaRPr lang="zh-CN" altLang="en-US" sz="250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​​ 14"/>
          <p:cNvCxnSpPr/>
          <p:nvPr/>
        </p:nvCxnSpPr>
        <p:spPr>
          <a:xfrm>
            <a:off x="3221505" y="1017775"/>
            <a:ext cx="6112028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70729" y="1233674"/>
            <a:ext cx="5665695" cy="497886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椭圆 34"/>
          <p:cNvSpPr/>
          <p:nvPr/>
        </p:nvSpPr>
        <p:spPr>
          <a:xfrm rot="18900000">
            <a:off x="6683997" y="3910887"/>
            <a:ext cx="2110972" cy="238737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 rot="8100000">
            <a:off x="3930635" y="1090266"/>
            <a:ext cx="2592896" cy="2960396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3559810" y="1306830"/>
            <a:ext cx="1332230" cy="1007745"/>
            <a:chOff x="2779187" y="1131590"/>
            <a:chExt cx="928717" cy="928717"/>
          </a:xfrm>
        </p:grpSpPr>
        <p:sp>
          <p:nvSpPr>
            <p:cNvPr id="10" name="椭圆 9"/>
            <p:cNvSpPr/>
            <p:nvPr/>
          </p:nvSpPr>
          <p:spPr>
            <a:xfrm>
              <a:off x="2779187" y="1131590"/>
              <a:ext cx="928717" cy="9287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2799825" y="1347497"/>
              <a:ext cx="877916" cy="24051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700" b="1" dirty="0">
                  <a:solidFill>
                    <a:prstClr val="white"/>
                  </a:solidFill>
                  <a:latin typeface="+mj-ea"/>
                  <a:ea typeface="+mj-ea"/>
                </a:rPr>
                <a:t>云传递系统</a:t>
              </a:r>
              <a:endParaRPr lang="zh-CN" altLang="en-US" sz="17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7566768" y="5310929"/>
            <a:ext cx="1288900" cy="1122646"/>
            <a:chOff x="5736633" y="2828278"/>
            <a:chExt cx="938798" cy="928717"/>
          </a:xfrm>
        </p:grpSpPr>
        <p:sp>
          <p:nvSpPr>
            <p:cNvPr id="13" name="椭圆 12"/>
            <p:cNvSpPr/>
            <p:nvPr/>
          </p:nvSpPr>
          <p:spPr>
            <a:xfrm>
              <a:off x="5736633" y="2828278"/>
              <a:ext cx="928846" cy="9287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120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798004" y="3036867"/>
              <a:ext cx="877427" cy="54562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700" b="1" dirty="0">
                  <a:solidFill>
                    <a:prstClr val="white"/>
                  </a:solidFill>
                  <a:latin typeface="+mj-ea"/>
                  <a:ea typeface="+mj-ea"/>
                </a:rPr>
                <a:t>本院资源</a:t>
              </a:r>
              <a:endParaRPr lang="zh-CN" altLang="en-US" sz="1700" b="1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5" name="TextBox 9"/>
          <p:cNvSpPr txBox="1"/>
          <p:nvPr/>
        </p:nvSpPr>
        <p:spPr>
          <a:xfrm>
            <a:off x="1367958" y="2014066"/>
            <a:ext cx="2067706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eaLnBrk="1" hangingPunct="1">
              <a:defRPr/>
            </a:pPr>
            <a:r>
              <a:rPr lang="zh-CN" altLang="en-US" sz="1400" dirty="0">
                <a:solidFill>
                  <a:prstClr val="black"/>
                </a:solidFill>
                <a:latin typeface="+mj-ea"/>
                <a:ea typeface="+mj-ea"/>
              </a:rPr>
              <a:t>内嵌云传递系统，补充本院资源</a:t>
            </a:r>
            <a:endParaRPr lang="en-US" altLang="zh-CN" sz="1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9087298" y="4770981"/>
            <a:ext cx="2051765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eaLnBrk="1" hangingPunct="1">
              <a:defRPr/>
            </a:pPr>
            <a:r>
              <a:rPr lang="zh-CN" altLang="en-US" sz="1400" dirty="0">
                <a:solidFill>
                  <a:prstClr val="black"/>
                </a:solidFill>
                <a:latin typeface="+mj-ea"/>
                <a:ea typeface="+mj-ea"/>
              </a:rPr>
              <a:t>本院资源实现统一获取，节约多个数据商查询获取</a:t>
            </a:r>
            <a:endParaRPr lang="en-US" altLang="zh-CN" sz="1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736887" y="2314761"/>
            <a:ext cx="2472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补充本院资源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797563" y="4770981"/>
            <a:ext cx="2030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CFCFC"/>
                </a:solidFill>
                <a:latin typeface="+mj-ea"/>
                <a:ea typeface="+mj-ea"/>
              </a:rPr>
              <a:t>本院资源统一</a:t>
            </a:r>
            <a:endParaRPr lang="en-US" altLang="zh-CN" sz="1600" b="1" dirty="0">
              <a:solidFill>
                <a:srgbClr val="FCFCFC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CFCFC"/>
                </a:solidFill>
                <a:latin typeface="+mj-ea"/>
                <a:ea typeface="+mj-ea"/>
              </a:rPr>
              <a:t>获取</a:t>
            </a:r>
            <a:endParaRPr lang="zh-CN" altLang="en-US" sz="1600" b="1" dirty="0">
              <a:solidFill>
                <a:srgbClr val="FCFCF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:\超星\客户\情报所\德州\PPT素材\1631496025(1).png1631496025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74326" y="1699677"/>
            <a:ext cx="9043646" cy="4034155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7600649" y="831395"/>
            <a:ext cx="2900570" cy="86862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本院资源获取</a:t>
            </a:r>
            <a:endParaRPr lang="zh-CN" altLang="en-US" sz="28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585210" y="2007235"/>
            <a:ext cx="1072515" cy="542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35" y="2549525"/>
            <a:ext cx="4800600" cy="22479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205095" y="3644265"/>
            <a:ext cx="728980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60" y="2827655"/>
            <a:ext cx="4829175" cy="22098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575300" y="3316605"/>
            <a:ext cx="772795" cy="2247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" y="3179445"/>
            <a:ext cx="11026775" cy="95059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0410825" y="3748405"/>
            <a:ext cx="840740" cy="3683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3"/>
          <p:cNvSpPr/>
          <p:nvPr>
            <p:custDataLst>
              <p:tags r:id="rId1"/>
            </p:custDataLst>
          </p:nvPr>
        </p:nvSpPr>
        <p:spPr>
          <a:xfrm>
            <a:off x="2193006" y="3893513"/>
            <a:ext cx="3246438" cy="431800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完善的引证分析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7" name="MH_Other_2"/>
          <p:cNvSpPr/>
          <p:nvPr>
            <p:custDataLst>
              <p:tags r:id="rId2"/>
            </p:custDataLst>
          </p:nvPr>
        </p:nvSpPr>
        <p:spPr>
          <a:xfrm>
            <a:off x="1885032" y="3882402"/>
            <a:ext cx="309563" cy="4143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2400" dirty="0">
              <a:solidFill>
                <a:schemeClr val="accent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" name="MH_SubTitle_2"/>
          <p:cNvSpPr/>
          <p:nvPr>
            <p:custDataLst>
              <p:tags r:id="rId3"/>
            </p:custDataLst>
          </p:nvPr>
        </p:nvSpPr>
        <p:spPr>
          <a:xfrm>
            <a:off x="2210935" y="2727738"/>
            <a:ext cx="3246438" cy="431800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一站式检索获取服务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1902961" y="2769013"/>
            <a:ext cx="309563" cy="41433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2400" dirty="0">
              <a:solidFill>
                <a:schemeClr val="accent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5"/>
            </p:custDataLst>
          </p:nvPr>
        </p:nvSpPr>
        <p:spPr>
          <a:xfrm>
            <a:off x="2193006" y="1526105"/>
            <a:ext cx="3246438" cy="431800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统一门户服务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1" name="MH_Other_6"/>
          <p:cNvSpPr/>
          <p:nvPr>
            <p:custDataLst>
              <p:tags r:id="rId6"/>
            </p:custDataLst>
          </p:nvPr>
        </p:nvSpPr>
        <p:spPr>
          <a:xfrm>
            <a:off x="1885032" y="1537218"/>
            <a:ext cx="309563" cy="41275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2400" dirty="0">
              <a:solidFill>
                <a:schemeClr val="accent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MH_SubTitle_4"/>
          <p:cNvSpPr/>
          <p:nvPr>
            <p:custDataLst>
              <p:tags r:id="rId7"/>
            </p:custDataLst>
          </p:nvPr>
        </p:nvSpPr>
        <p:spPr>
          <a:xfrm>
            <a:off x="2193006" y="5023430"/>
            <a:ext cx="3246438" cy="431800"/>
          </a:xfrm>
          <a:custGeom>
            <a:avLst/>
            <a:gdLst>
              <a:gd name="connsiteX0" fmla="*/ 0 w 4326400"/>
              <a:gd name="connsiteY0" fmla="*/ 0 h 432048"/>
              <a:gd name="connsiteX1" fmla="*/ 4326400 w 4326400"/>
              <a:gd name="connsiteY1" fmla="*/ 0 h 432048"/>
              <a:gd name="connsiteX2" fmla="*/ 4326400 w 4326400"/>
              <a:gd name="connsiteY2" fmla="*/ 432048 h 432048"/>
              <a:gd name="connsiteX3" fmla="*/ 0 w 4326400"/>
              <a:gd name="connsiteY3" fmla="*/ 432048 h 432048"/>
              <a:gd name="connsiteX4" fmla="*/ 37076 w 4326400"/>
              <a:gd name="connsiteY4" fmla="*/ 387112 h 432048"/>
              <a:gd name="connsiteX5" fmla="*/ 89336 w 4326400"/>
              <a:gd name="connsiteY5" fmla="*/ 216024 h 432048"/>
              <a:gd name="connsiteX6" fmla="*/ 37076 w 4326400"/>
              <a:gd name="connsiteY6" fmla="*/ 44937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6400" h="432048">
                <a:moveTo>
                  <a:pt x="0" y="0"/>
                </a:moveTo>
                <a:lnTo>
                  <a:pt x="4326400" y="0"/>
                </a:lnTo>
                <a:lnTo>
                  <a:pt x="4326400" y="432048"/>
                </a:lnTo>
                <a:lnTo>
                  <a:pt x="0" y="432048"/>
                </a:lnTo>
                <a:lnTo>
                  <a:pt x="37076" y="387112"/>
                </a:lnTo>
                <a:cubicBezTo>
                  <a:pt x="70070" y="338274"/>
                  <a:pt x="89336" y="279399"/>
                  <a:pt x="89336" y="216024"/>
                </a:cubicBezTo>
                <a:cubicBezTo>
                  <a:pt x="89336" y="152650"/>
                  <a:pt x="70070" y="93775"/>
                  <a:pt x="37076" y="449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>
            <a:noAutofit/>
          </a:bodyPr>
          <a:lstStyle/>
          <a:p>
            <a:pPr algn="just">
              <a:defRPr/>
            </a:pPr>
            <a:r>
              <a:rPr lang="zh-CN" altLang="en-US" sz="2400" dirty="0">
                <a:solidFill>
                  <a:srgbClr val="FFFFFF"/>
                </a:solidFill>
              </a:rPr>
              <a:t>分析挖掘服务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13" name="MH_Other_8"/>
          <p:cNvSpPr/>
          <p:nvPr>
            <p:custDataLst>
              <p:tags r:id="rId8"/>
            </p:custDataLst>
          </p:nvPr>
        </p:nvSpPr>
        <p:spPr>
          <a:xfrm>
            <a:off x="1885032" y="5015494"/>
            <a:ext cx="309563" cy="4143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2400" dirty="0">
              <a:solidFill>
                <a:schemeClr val="accent1"/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4" name="MH_Text_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80542" y="2588415"/>
            <a:ext cx="5517761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ea typeface="宋体" panose="02010600030101010101" pitchFamily="2" charset="-122"/>
              </a:rPr>
              <a:t>实现了本单位现有资源的一站式元数据检索</a:t>
            </a:r>
            <a:endParaRPr lang="en-US" altLang="zh-CN" dirty="0"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ea typeface="宋体" panose="02010600030101010101" pitchFamily="2" charset="-122"/>
              </a:rPr>
              <a:t>提供多种原文获取方式，帮忙读者获取到全文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15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80542" y="1564206"/>
            <a:ext cx="5517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spcBef>
                <a:spcPts val="750"/>
              </a:spcBef>
            </a:pPr>
            <a:r>
              <a:rPr lang="zh-CN" altLang="en-US" dirty="0">
                <a:ea typeface="宋体" panose="02010600030101010101" pitchFamily="2" charset="-122"/>
              </a:rPr>
              <a:t>实现了集资源、服务、信息等一体化的统一门户系统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" name="MH_Text_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76247" y="3895756"/>
            <a:ext cx="5522057" cy="652463"/>
          </a:xfrm>
          <a:prstGeom prst="rect">
            <a:avLst/>
          </a:prstGeom>
          <a:noFill/>
          <a:ln>
            <a:noFill/>
          </a:ln>
        </p:spPr>
        <p:txBody>
          <a:bodyPr lIns="36000" rIns="36000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just" eaLnBrk="1" hangingPunct="1">
              <a:lnSpc>
                <a:spcPct val="120000"/>
              </a:lnSpc>
              <a:buNone/>
            </a:pPr>
            <a:r>
              <a:rPr lang="zh-CN" altLang="en-US" sz="1800" dirty="0">
                <a:sym typeface="+mn-ea"/>
              </a:rPr>
              <a:t>平台具备完善的引证分析，实现期刊、学位、会议等文献类型之间的立体引用</a:t>
            </a:r>
            <a:endParaRPr lang="en-US" altLang="zh-CN" sz="1800" dirty="0"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en-US" altLang="zh-CN" sz="1800" dirty="0"/>
          </a:p>
        </p:txBody>
      </p:sp>
      <p:sp>
        <p:nvSpPr>
          <p:cNvPr id="17" name="MH_Text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76246" y="4903623"/>
            <a:ext cx="5522057" cy="104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CN" altLang="en-US" dirty="0">
                <a:ea typeface="宋体" panose="02010600030101010101" pitchFamily="2" charset="-122"/>
                <a:sym typeface="+mn-ea"/>
              </a:rPr>
              <a:t>提供了深达知识内在关系的知识挖掘和情报分析功能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" name="标题 2"/>
          <p:cNvSpPr txBox="1"/>
          <p:nvPr/>
        </p:nvSpPr>
        <p:spPr>
          <a:xfrm>
            <a:off x="1057835" y="287618"/>
            <a:ext cx="10040471" cy="5715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实现功能</a:t>
            </a:r>
            <a:endParaRPr lang="zh-CN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F:\超星\客户\情报所\德州\PPT素材\1631496384(1).png1631496384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321560" y="1699895"/>
            <a:ext cx="7051040" cy="4034155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6991985" y="831215"/>
            <a:ext cx="3997960" cy="86868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邮箱接收云传递资源</a:t>
            </a:r>
            <a:endParaRPr lang="zh-CN" altLang="en-US" sz="2800" dirty="0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53790" y="2007235"/>
            <a:ext cx="1072515" cy="5422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635" y="2549525"/>
            <a:ext cx="4800600" cy="22479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205095" y="3644265"/>
            <a:ext cx="728980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060" y="2827655"/>
            <a:ext cx="4829175" cy="22098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575300" y="3316605"/>
            <a:ext cx="772795" cy="2247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" y="3179445"/>
            <a:ext cx="11026775" cy="950595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10410825" y="3748405"/>
            <a:ext cx="840740" cy="3683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8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820026" y="2874963"/>
            <a:ext cx="1704975" cy="781050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7001" y="2611438"/>
            <a:ext cx="6094413" cy="8175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800000"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统一门户服务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7794625" y="3429001"/>
            <a:ext cx="979488" cy="22701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文本占位符 4"/>
          <p:cNvSpPr txBox="1"/>
          <p:nvPr/>
        </p:nvSpPr>
        <p:spPr>
          <a:xfrm>
            <a:off x="2686050" y="913765"/>
            <a:ext cx="1037590" cy="351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76AA30">
                  <a:lumMod val="50000"/>
                </a:srgbClr>
              </a:buClr>
              <a:defRPr/>
            </a:pPr>
            <a:r>
              <a:rPr lang="en-US" altLang="zh-CN" dirty="0">
                <a:ln w="19050">
                  <a:solidFill>
                    <a:sysClr val="window" lastClr="FFFFFF"/>
                  </a:solidFill>
                </a:ln>
                <a:solidFill>
                  <a:schemeClr val="accent3"/>
                </a:solidFill>
                <a:latin typeface="+mn-ea"/>
                <a:ea typeface="+mn-ea"/>
              </a:rPr>
              <a:t>1</a:t>
            </a:r>
            <a:endParaRPr lang="zh-CN" altLang="en-US" dirty="0">
              <a:ln w="19050">
                <a:solidFill>
                  <a:sysClr val="window" lastClr="FFFFFF"/>
                </a:solidFill>
              </a:ln>
              <a:solidFill>
                <a:schemeClr val="accent3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9154" y="276225"/>
            <a:ext cx="864197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atin typeface="+mj-ea"/>
                <a:ea typeface="+mj-ea"/>
              </a:rPr>
              <a:t>访问地址</a:t>
            </a:r>
            <a:r>
              <a:rPr lang="zh-CN" altLang="en-US" sz="2400" dirty="0">
                <a:latin typeface="+mj-ea"/>
                <a:ea typeface="+mj-ea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</a:rPr>
              <a:t>http://dezhou.mh.chaoxing.com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图片 4" descr="F:\超星\客户\情报所\德州\PPT素材\1631493196(1).png1631493196(1)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10640" y="1009015"/>
            <a:ext cx="9585325" cy="509143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9824720" y="856615"/>
            <a:ext cx="721360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09950" y="1280795"/>
            <a:ext cx="5372100" cy="42957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519930" y="4332605"/>
            <a:ext cx="833120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F:\超星\客户\情报所\德州\PPT素材\579d1476e058c0a0a944df48f7a223a.png579d1476e058c0a0a944df48f7a223a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62350" y="789305"/>
            <a:ext cx="5067300" cy="52787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50" y="1171575"/>
            <a:ext cx="6438900" cy="4514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4840" y="593090"/>
            <a:ext cx="5705475" cy="579120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 rot="16200000" flipH="1">
            <a:off x="2096135" y="3566795"/>
            <a:ext cx="544195" cy="1876425"/>
          </a:xfrm>
          <a:prstGeom prst="wedgeRoundRect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476375" y="4274820"/>
            <a:ext cx="1784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200">
                <a:solidFill>
                  <a:srgbClr val="FF0000"/>
                </a:solidFill>
                <a:sym typeface="+mn-ea"/>
              </a:rPr>
              <a:t>一定确保填写的</a:t>
            </a:r>
            <a:r>
              <a:rPr lang="zh-CN" altLang="en-US" sz="1200">
                <a:solidFill>
                  <a:srgbClr val="FF0000"/>
                </a:solidFill>
              </a:rPr>
              <a:t>邮箱是正确的，现行使用的！</a:t>
            </a:r>
            <a:endParaRPr lang="zh-CN" altLang="en-US" sz="1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F:\超星\客户\情报所\聊城\PPT截图\1629794872(1).jpg1629794872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9502" y="0"/>
            <a:ext cx="251650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0133" y="3551348"/>
            <a:ext cx="4749019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00B0F0"/>
                </a:solidFill>
                <a:latin typeface="+mn-ea"/>
                <a:cs typeface="+mn-ea"/>
                <a:sym typeface="+mn-lt"/>
              </a:rPr>
              <a:t>平台拥有</a:t>
            </a:r>
            <a:endParaRPr lang="en-US" altLang="zh-CN" b="1" dirty="0">
              <a:solidFill>
                <a:srgbClr val="00B0F0"/>
              </a:solidFill>
              <a:latin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8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  <a:cs typeface="+mn-ea"/>
                <a:sym typeface="+mn-lt"/>
              </a:rPr>
              <a:t>11.7+</a:t>
            </a:r>
            <a:r>
              <a:rPr lang="zh-CN" altLang="en-US" sz="48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  <a:cs typeface="+mn-ea"/>
                <a:sym typeface="+mn-lt"/>
              </a:rPr>
              <a:t>亿条</a:t>
            </a:r>
            <a:endParaRPr lang="en-US" altLang="zh-CN" sz="48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00B0F0"/>
                </a:solidFill>
                <a:latin typeface="+mn-ea"/>
                <a:cs typeface="+mn-ea"/>
                <a:sym typeface="+mn-lt"/>
              </a:rPr>
              <a:t>元数据</a:t>
            </a:r>
            <a:endParaRPr lang="en-US" b="1" dirty="0">
              <a:solidFill>
                <a:srgbClr val="00B0F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对话气泡: 矩形 4"/>
          <p:cNvSpPr/>
          <p:nvPr/>
        </p:nvSpPr>
        <p:spPr>
          <a:xfrm>
            <a:off x="4108450" y="765731"/>
            <a:ext cx="2940050" cy="437793"/>
          </a:xfrm>
          <a:prstGeom prst="wedgeRectCallout">
            <a:avLst>
              <a:gd name="adj1" fmla="val -134881"/>
              <a:gd name="adj2" fmla="val 29537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图书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千万余种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6" name="对话气泡: 矩形 5"/>
          <p:cNvSpPr/>
          <p:nvPr/>
        </p:nvSpPr>
        <p:spPr>
          <a:xfrm>
            <a:off x="4108450" y="1251312"/>
            <a:ext cx="2940050" cy="437793"/>
          </a:xfrm>
          <a:prstGeom prst="wedgeRectCallout">
            <a:avLst>
              <a:gd name="adj1" fmla="val -128077"/>
              <a:gd name="adj2" fmla="val 26698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期刊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4.8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亿余篇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7" name="对话气泡: 矩形 6"/>
          <p:cNvSpPr/>
          <p:nvPr/>
        </p:nvSpPr>
        <p:spPr>
          <a:xfrm>
            <a:off x="4108450" y="1736893"/>
            <a:ext cx="2940050" cy="437793"/>
          </a:xfrm>
          <a:prstGeom prst="wedgeRectCallout">
            <a:avLst>
              <a:gd name="adj1" fmla="val -127235"/>
              <a:gd name="adj2" fmla="val 23512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报纸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2.2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亿余篇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8" name="对话气泡: 矩形 7"/>
          <p:cNvSpPr/>
          <p:nvPr/>
        </p:nvSpPr>
        <p:spPr>
          <a:xfrm>
            <a:off x="4108450" y="2201692"/>
            <a:ext cx="2940050" cy="437793"/>
          </a:xfrm>
          <a:prstGeom prst="wedgeRectCallout">
            <a:avLst>
              <a:gd name="adj1" fmla="val -114254"/>
              <a:gd name="adj2" fmla="val 19407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学位论文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2.2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9" name="对话气泡: 矩形 8"/>
          <p:cNvSpPr/>
          <p:nvPr/>
        </p:nvSpPr>
        <p:spPr>
          <a:xfrm>
            <a:off x="4108450" y="2676882"/>
            <a:ext cx="2940050" cy="437793"/>
          </a:xfrm>
          <a:prstGeom prst="wedgeRectCallout">
            <a:avLst>
              <a:gd name="adj1" fmla="val -122742"/>
              <a:gd name="adj2" fmla="val 16835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会议论文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3.0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0" name="对话气泡: 矩形 9"/>
          <p:cNvSpPr/>
          <p:nvPr/>
        </p:nvSpPr>
        <p:spPr>
          <a:xfrm>
            <a:off x="4108450" y="3162463"/>
            <a:ext cx="2940050" cy="437793"/>
          </a:xfrm>
          <a:prstGeom prst="wedgeRectCallout">
            <a:avLst>
              <a:gd name="adj1" fmla="val -131900"/>
              <a:gd name="adj2" fmla="val 12735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标准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436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万余篇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1" name="对话气泡: 矩形 10"/>
          <p:cNvSpPr/>
          <p:nvPr/>
        </p:nvSpPr>
        <p:spPr>
          <a:xfrm>
            <a:off x="4108450" y="3634645"/>
            <a:ext cx="2940050" cy="406459"/>
          </a:xfrm>
          <a:prstGeom prst="wedgeRectCallout">
            <a:avLst>
              <a:gd name="adj1" fmla="val -127948"/>
              <a:gd name="adj2" fmla="val 11374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专利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1.5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亿余篇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2" name="对话气泡: 矩形 11"/>
          <p:cNvSpPr/>
          <p:nvPr/>
        </p:nvSpPr>
        <p:spPr>
          <a:xfrm>
            <a:off x="4108450" y="4096436"/>
            <a:ext cx="2940050" cy="406459"/>
          </a:xfrm>
          <a:prstGeom prst="wedgeRectCallout">
            <a:avLst>
              <a:gd name="adj1" fmla="val -121360"/>
              <a:gd name="adj2" fmla="val 909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音视频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2.18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千万余部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3" name="对话气泡: 矩形 12"/>
          <p:cNvSpPr/>
          <p:nvPr/>
        </p:nvSpPr>
        <p:spPr>
          <a:xfrm>
            <a:off x="4108450" y="4537445"/>
            <a:ext cx="2940050" cy="406459"/>
          </a:xfrm>
          <a:prstGeom prst="wedgeRectCallout">
            <a:avLst>
              <a:gd name="adj1" fmla="val -123002"/>
              <a:gd name="adj2" fmla="val 5817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科技成果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1.44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千万余条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4" name="对话气泡: 矩形 13"/>
          <p:cNvSpPr/>
          <p:nvPr/>
        </p:nvSpPr>
        <p:spPr>
          <a:xfrm>
            <a:off x="4108450" y="4988845"/>
            <a:ext cx="2940050" cy="406459"/>
          </a:xfrm>
          <a:prstGeom prst="wedgeRectCallout">
            <a:avLst>
              <a:gd name="adj1" fmla="val -130237"/>
              <a:gd name="adj2" fmla="val 3038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年鉴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3.5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千万余条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5" name="对话气泡: 矩形 14"/>
          <p:cNvSpPr/>
          <p:nvPr/>
        </p:nvSpPr>
        <p:spPr>
          <a:xfrm>
            <a:off x="4108450" y="5429854"/>
            <a:ext cx="2940050" cy="406459"/>
          </a:xfrm>
          <a:prstGeom prst="wedgeRectCallout">
            <a:avLst>
              <a:gd name="adj1" fmla="val -123261"/>
              <a:gd name="adj2" fmla="val 1734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法律法规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732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万余条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6" name="对话气泡: 矩形 15"/>
          <p:cNvSpPr/>
          <p:nvPr/>
        </p:nvSpPr>
        <p:spPr>
          <a:xfrm>
            <a:off x="4108450" y="5881254"/>
            <a:ext cx="2940050" cy="406459"/>
          </a:xfrm>
          <a:prstGeom prst="wedgeRectCallout">
            <a:avLst>
              <a:gd name="adj1" fmla="val -129719"/>
              <a:gd name="adj2" fmla="val -841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案例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5.2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千万余条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7" name="对话气泡: 矩形 16"/>
          <p:cNvSpPr/>
          <p:nvPr/>
        </p:nvSpPr>
        <p:spPr>
          <a:xfrm>
            <a:off x="4108450" y="6343045"/>
            <a:ext cx="2940050" cy="406459"/>
          </a:xfrm>
          <a:prstGeom prst="wedgeRectCallout">
            <a:avLst>
              <a:gd name="adj1" fmla="val -120021"/>
              <a:gd name="adj2" fmla="val -4313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信息咨询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8.16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千万余条</a:t>
            </a:r>
            <a:endParaRPr lang="zh-CN" altLang="en-US" sz="2000" b="1" dirty="0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60133" y="2351985"/>
            <a:ext cx="4573685" cy="903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00B0F0"/>
                </a:solidFill>
                <a:latin typeface="+mn-ea"/>
                <a:cs typeface="+mn-ea"/>
                <a:sym typeface="+mn-lt"/>
              </a:rPr>
              <a:t>数据规模</a:t>
            </a:r>
            <a:r>
              <a:rPr lang="en-US" altLang="zh-CN" sz="4800" b="1" dirty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  <a:cs typeface="+mn-ea"/>
                <a:sym typeface="+mn-lt"/>
              </a:rPr>
              <a:t>6.0TB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343486" y="5195249"/>
            <a:ext cx="4665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每天对</a:t>
            </a:r>
            <a:r>
              <a:rPr lang="zh-CN" altLang="zh-CN" sz="2000" b="1" dirty="0">
                <a:solidFill>
                  <a:schemeClr val="bg1"/>
                </a:solidFill>
                <a:latin typeface="+mn-ea"/>
              </a:rPr>
              <a:t>数据提取、清洗、转化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、更新</a:t>
            </a:r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66894" y="765781"/>
            <a:ext cx="3262432" cy="772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到底有多大？</a:t>
            </a:r>
            <a:endParaRPr lang="en-US" altLang="zh-CN" sz="4000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5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5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 animBg="1" build="allAtOnce"/>
      <p:bldP spid="6" grpId="0" animBg="1" build="allAtOnce"/>
      <p:bldP spid="7" grpId="0" animBg="1" build="allAtOnce"/>
      <p:bldP spid="8" grpId="0" animBg="1" build="allAtOnce"/>
      <p:bldP spid="9" grpId="0" animBg="1" build="allAtOnce"/>
      <p:bldP spid="10" grpId="0" animBg="1" build="allAtOnce"/>
      <p:bldP spid="11" grpId="0" animBg="1" build="allAtOnce"/>
      <p:bldP spid="12" grpId="0" animBg="1" build="allAtOnce"/>
      <p:bldP spid="13" grpId="0" animBg="1" build="allAtOnce"/>
      <p:bldP spid="14" grpId="0" animBg="1" build="allAtOnce"/>
      <p:bldP spid="15" grpId="0" animBg="1" build="allAtOnce"/>
      <p:bldP spid="16" grpId="0" animBg="1" build="allAtOnce"/>
      <p:bldP spid="17" grpId="0" animBg="1" build="allAtOnce"/>
      <p:bldP spid="19" grpId="0"/>
      <p:bldP spid="19" grpId="1"/>
      <p:bldP spid="19" grpId="2"/>
      <p:bldP spid="19" grpId="3"/>
      <p:bldP spid="19" grpId="4"/>
      <p:bldP spid="20" grpId="0"/>
      <p:bldP spid="22" grpId="0"/>
      <p:bldP spid="22" grpId="1"/>
      <p:bldP spid="22" grpId="2"/>
      <p:bldP spid="22" grpId="3"/>
      <p:bldP spid="22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7820026" y="2874963"/>
            <a:ext cx="1704975" cy="781050"/>
          </a:xfrm>
          <a:custGeom>
            <a:avLst/>
            <a:gdLst>
              <a:gd name="connsiteX0" fmla="*/ 0 w 2272937"/>
              <a:gd name="connsiteY0" fmla="*/ 478971 h 478971"/>
              <a:gd name="connsiteX1" fmla="*/ 2272937 w 2272937"/>
              <a:gd name="connsiteY1" fmla="*/ 478971 h 478971"/>
              <a:gd name="connsiteX2" fmla="*/ 2272937 w 2272937"/>
              <a:gd name="connsiteY2" fmla="*/ 0 h 478971"/>
              <a:gd name="connsiteX3" fmla="*/ 1271452 w 2272937"/>
              <a:gd name="connsiteY3" fmla="*/ 0 h 478971"/>
              <a:gd name="connsiteX4" fmla="*/ 17417 w 2272937"/>
              <a:gd name="connsiteY4" fmla="*/ 0 h 478971"/>
              <a:gd name="connsiteX5" fmla="*/ 0 w 2272937"/>
              <a:gd name="connsiteY5" fmla="*/ 478971 h 47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937" h="478971">
                <a:moveTo>
                  <a:pt x="0" y="478971"/>
                </a:moveTo>
                <a:lnTo>
                  <a:pt x="2272937" y="478971"/>
                </a:lnTo>
                <a:lnTo>
                  <a:pt x="2272937" y="0"/>
                </a:lnTo>
                <a:lnTo>
                  <a:pt x="1271452" y="0"/>
                </a:lnTo>
                <a:lnTo>
                  <a:pt x="17417" y="0"/>
                </a:lnTo>
                <a:lnTo>
                  <a:pt x="0" y="4789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7000" y="2611755"/>
            <a:ext cx="6106795" cy="817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anchor="ctr"/>
          <a:lstStyle/>
          <a:p>
            <a:pPr>
              <a:lnSpc>
                <a:spcPct val="9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</a:rPr>
              <a:t>一站式检索获取服务</a:t>
            </a:r>
            <a:endParaRPr lang="zh-CN" altLang="en-US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794625" y="3429001"/>
            <a:ext cx="979488" cy="227013"/>
          </a:xfrm>
          <a:custGeom>
            <a:avLst/>
            <a:gdLst>
              <a:gd name="connsiteX0" fmla="*/ 0 w 1306285"/>
              <a:gd name="connsiteY0" fmla="*/ 0 h 156754"/>
              <a:gd name="connsiteX1" fmla="*/ 1306285 w 1306285"/>
              <a:gd name="connsiteY1" fmla="*/ 0 h 156754"/>
              <a:gd name="connsiteX2" fmla="*/ 17417 w 1306285"/>
              <a:gd name="connsiteY2" fmla="*/ 156754 h 156754"/>
              <a:gd name="connsiteX3" fmla="*/ 0 w 1306285"/>
              <a:gd name="connsiteY3" fmla="*/ 0 h 15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5" h="156754">
                <a:moveTo>
                  <a:pt x="0" y="0"/>
                </a:moveTo>
                <a:lnTo>
                  <a:pt x="1306285" y="0"/>
                </a:lnTo>
                <a:lnTo>
                  <a:pt x="17417" y="1567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+mn-ea"/>
            </a:endParaRPr>
          </a:p>
        </p:txBody>
      </p:sp>
      <p:sp>
        <p:nvSpPr>
          <p:cNvPr id="15" name="文本占位符 4"/>
          <p:cNvSpPr txBox="1"/>
          <p:nvPr/>
        </p:nvSpPr>
        <p:spPr>
          <a:xfrm>
            <a:off x="2686187" y="913996"/>
            <a:ext cx="1176067" cy="3509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just" defTabSz="914400" rtl="0" eaLnBrk="1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60000"/>
              <a:buFont typeface="Wingdings" panose="05000000000000000000" pitchFamily="2" charset="2"/>
              <a:buNone/>
              <a:defRPr sz="23900" i="1" kern="1200" baseline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Baskerville Old Face" panose="02020602080505020303" pitchFamily="18" charset="0"/>
                <a:ea typeface="华文中宋" panose="02010600040101010101" pitchFamily="2" charset="-122"/>
                <a:cs typeface="+mn-cs"/>
              </a:defRPr>
            </a:lvl1pPr>
            <a:lvl2pPr marL="357505" indent="-357505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6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Clr>
                <a:srgbClr val="76AA30">
                  <a:lumMod val="50000"/>
                </a:srgbClr>
              </a:buClr>
              <a:defRPr/>
            </a:pPr>
            <a:r>
              <a:rPr lang="en-US" altLang="zh-CN" dirty="0">
                <a:ln w="19050">
                  <a:solidFill>
                    <a:sysClr val="window" lastClr="FFFFFF"/>
                  </a:solidFill>
                </a:ln>
                <a:solidFill>
                  <a:schemeClr val="accent3"/>
                </a:solidFill>
                <a:latin typeface="+mn-ea"/>
                <a:ea typeface="+mn-ea"/>
              </a:rPr>
              <a:t>2</a:t>
            </a:r>
            <a:endParaRPr lang="zh-CN" altLang="en-US" dirty="0">
              <a:ln w="19050">
                <a:solidFill>
                  <a:sysClr val="window" lastClr="FFFFFF"/>
                </a:solidFill>
              </a:ln>
              <a:solidFill>
                <a:schemeClr val="accent3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3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:\超星\客户\情报所\德州\PPT素材\ae8fbfc372698ee55fc1bff65adddf9.pngae8fbfc372698ee55fc1bff65adddf9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303655" y="1641158"/>
            <a:ext cx="9585325" cy="380936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8862695" y="3432175"/>
            <a:ext cx="1013460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55" y="319405"/>
            <a:ext cx="9584690" cy="66255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369695" y="2821940"/>
            <a:ext cx="1776730" cy="403542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267075" y="1706245"/>
            <a:ext cx="7038340" cy="61023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489960" y="2719070"/>
            <a:ext cx="6866890" cy="399224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9876173" y="1241287"/>
            <a:ext cx="1364260" cy="573105"/>
          </a:xfrm>
          <a:prstGeom prst="wedgeRoundRectCallout">
            <a:avLst>
              <a:gd name="adj1" fmla="val -105995"/>
              <a:gd name="adj2" fmla="val 8774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资源趋势图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10006544" y="3649645"/>
            <a:ext cx="1364260" cy="573105"/>
          </a:xfrm>
          <a:prstGeom prst="wedgeRoundRectCallout">
            <a:avLst>
              <a:gd name="adj1" fmla="val -81986"/>
              <a:gd name="adj2" fmla="val 116051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资源展示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334347" y="3800198"/>
            <a:ext cx="1364260" cy="573105"/>
          </a:xfrm>
          <a:prstGeom prst="wedgeRoundRectCallout">
            <a:avLst>
              <a:gd name="adj1" fmla="val 64763"/>
              <a:gd name="adj2" fmla="val 62288"/>
              <a:gd name="adj3" fmla="val 16667"/>
            </a:avLst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分面聚类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"/>
          <p:cNvSpPr/>
          <p:nvPr/>
        </p:nvSpPr>
        <p:spPr>
          <a:xfrm>
            <a:off x="3706877" y="452122"/>
            <a:ext cx="4778249" cy="659500"/>
          </a:xfrm>
          <a:prstGeom prst="roundRect">
            <a:avLst>
              <a:gd name="adj" fmla="val 42270"/>
            </a:avLst>
          </a:prstGeom>
          <a:gradFill>
            <a:gsLst>
              <a:gs pos="99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zh-CN" altLang="en-US" sz="2400" b="1" dirty="0">
                <a:solidFill>
                  <a:srgbClr val="FFB03D"/>
                </a:solidFill>
                <a:latin typeface="微软雅黑" panose="020B0503020204020204" charset="-122"/>
                <a:ea typeface="微软雅黑" panose="020B0503020204020204" charset="-122"/>
              </a:rPr>
              <a:t>聚类精炼检索结果</a:t>
            </a:r>
            <a:r>
              <a:rPr lang="en-US" altLang="zh-CN" sz="2400" b="1" dirty="0">
                <a:solidFill>
                  <a:srgbClr val="FFB03D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b="1" dirty="0">
                <a:solidFill>
                  <a:srgbClr val="FFB03D"/>
                </a:solidFill>
                <a:latin typeface="微软雅黑" panose="020B0503020204020204" charset="-122"/>
                <a:ea typeface="微软雅黑" panose="020B0503020204020204" charset="-122"/>
              </a:rPr>
              <a:t>精准</a:t>
            </a:r>
            <a:endParaRPr lang="zh-CN" altLang="en-US" sz="2400" b="1" dirty="0">
              <a:solidFill>
                <a:srgbClr val="FFB03D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957095" y="2640011"/>
            <a:ext cx="959295" cy="19380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049786" y="4308764"/>
            <a:ext cx="959295" cy="19380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ln w="19050">
                <a:solidFill>
                  <a:srgbClr val="FF0000"/>
                </a:solidFill>
                <a:prstDash val="sysDash"/>
              </a:ln>
              <a:noFill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4561" y="1459492"/>
            <a:ext cx="1728815" cy="36464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642" y="1466351"/>
            <a:ext cx="1715777" cy="335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7875" y="1469324"/>
            <a:ext cx="1564720" cy="5224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9203" y="1469479"/>
            <a:ext cx="1606469" cy="4360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6519" y="1469323"/>
            <a:ext cx="1807293" cy="4349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30412" y="1469879"/>
            <a:ext cx="1689277" cy="2924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14649" y="1469877"/>
            <a:ext cx="1537752" cy="255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21358" y="1474558"/>
            <a:ext cx="1523540" cy="153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2" name="组合 21"/>
          <p:cNvGrpSpPr/>
          <p:nvPr/>
        </p:nvGrpSpPr>
        <p:grpSpPr>
          <a:xfrm>
            <a:off x="1774704" y="2776066"/>
            <a:ext cx="1702648" cy="404015"/>
            <a:chOff x="1793812" y="4421987"/>
            <a:chExt cx="1702648" cy="404014"/>
          </a:xfrm>
        </p:grpSpPr>
        <p:sp>
          <p:nvSpPr>
            <p:cNvPr id="23" name="圆角矩形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5776" y="4450620"/>
              <a:ext cx="9028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文献类型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09661" y="2776066"/>
            <a:ext cx="1702648" cy="404015"/>
            <a:chOff x="4128769" y="4421987"/>
            <a:chExt cx="1702648" cy="404014"/>
          </a:xfrm>
        </p:grpSpPr>
        <p:sp>
          <p:nvSpPr>
            <p:cNvPr id="26" name="圆角矩形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510733" y="4460643"/>
              <a:ext cx="9028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年代时间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44619" y="2776066"/>
            <a:ext cx="1702648" cy="404015"/>
            <a:chOff x="6463726" y="4421987"/>
            <a:chExt cx="1702648" cy="404014"/>
          </a:xfrm>
        </p:grpSpPr>
        <p:sp>
          <p:nvSpPr>
            <p:cNvPr id="29" name="圆角矩形 26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C165"/>
                </a:gs>
                <a:gs pos="0">
                  <a:srgbClr val="FF9A05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036345" y="4460892"/>
              <a:ext cx="5437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学科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779575" y="2776066"/>
            <a:ext cx="1702648" cy="404015"/>
            <a:chOff x="8798682" y="4421987"/>
            <a:chExt cx="1702648" cy="404014"/>
          </a:xfrm>
        </p:grpSpPr>
        <p:sp>
          <p:nvSpPr>
            <p:cNvPr id="32" name="圆角矩形 29"/>
            <p:cNvSpPr/>
            <p:nvPr/>
          </p:nvSpPr>
          <p:spPr>
            <a:xfrm flipH="1">
              <a:off x="879868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7468A"/>
                </a:gs>
                <a:gs pos="0">
                  <a:srgbClr val="633B73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77468A"/>
                  </a:gs>
                  <a:gs pos="100000">
                    <a:srgbClr val="633B73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424133" y="4460643"/>
              <a:ext cx="5437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作者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774704" y="3383059"/>
            <a:ext cx="1702648" cy="404015"/>
            <a:chOff x="1793812" y="4421987"/>
            <a:chExt cx="1702648" cy="404014"/>
          </a:xfrm>
        </p:grpSpPr>
        <p:sp>
          <p:nvSpPr>
            <p:cNvPr id="35" name="圆角矩形 20"/>
            <p:cNvSpPr/>
            <p:nvPr/>
          </p:nvSpPr>
          <p:spPr>
            <a:xfrm>
              <a:off x="179381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2B3C1"/>
                </a:gs>
                <a:gs pos="0">
                  <a:srgbClr val="0699AC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2B3C1"/>
                  </a:gs>
                  <a:gs pos="100000">
                    <a:srgbClr val="0699AC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262337" y="4458520"/>
              <a:ext cx="72327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关键词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109661" y="3383059"/>
            <a:ext cx="1702648" cy="404015"/>
            <a:chOff x="4128769" y="4421987"/>
            <a:chExt cx="1702648" cy="404014"/>
          </a:xfrm>
        </p:grpSpPr>
        <p:sp>
          <p:nvSpPr>
            <p:cNvPr id="38" name="圆角矩形 23"/>
            <p:cNvSpPr/>
            <p:nvPr/>
          </p:nvSpPr>
          <p:spPr>
            <a:xfrm flipH="1">
              <a:off x="4128769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5C5B"/>
                </a:gs>
                <a:gs pos="100000">
                  <a:srgbClr val="EA8384"/>
                </a:gs>
              </a:gsLst>
              <a:lin ang="5400000" scaled="1"/>
            </a:gradFill>
            <a:ln w="28575" cap="flat">
              <a:gradFill>
                <a:gsLst>
                  <a:gs pos="100000">
                    <a:srgbClr val="E45C5B"/>
                  </a:gs>
                  <a:gs pos="0">
                    <a:srgbClr val="EA8384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510733" y="4460643"/>
              <a:ext cx="90281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重要收录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44619" y="3383059"/>
            <a:ext cx="1702648" cy="404015"/>
            <a:chOff x="6463726" y="4421987"/>
            <a:chExt cx="1702648" cy="404014"/>
          </a:xfrm>
        </p:grpSpPr>
        <p:sp>
          <p:nvSpPr>
            <p:cNvPr id="41" name="圆角矩形 26"/>
            <p:cNvSpPr/>
            <p:nvPr/>
          </p:nvSpPr>
          <p:spPr>
            <a:xfrm>
              <a:off x="6463726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FFC165"/>
                </a:gs>
                <a:gs pos="0">
                  <a:srgbClr val="FF9A05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FFC165"/>
                  </a:gs>
                  <a:gs pos="100000">
                    <a:srgbClr val="FF9A05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036345" y="4460642"/>
              <a:ext cx="54373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基金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79575" y="3383059"/>
            <a:ext cx="1702648" cy="404015"/>
            <a:chOff x="8798682" y="4421987"/>
            <a:chExt cx="1702648" cy="404014"/>
          </a:xfrm>
        </p:grpSpPr>
        <p:sp>
          <p:nvSpPr>
            <p:cNvPr id="44" name="圆角矩形 29"/>
            <p:cNvSpPr/>
            <p:nvPr/>
          </p:nvSpPr>
          <p:spPr>
            <a:xfrm flipH="1">
              <a:off x="8798682" y="4421987"/>
              <a:ext cx="1702648" cy="404014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77468A"/>
                </a:gs>
                <a:gs pos="0">
                  <a:srgbClr val="633B73"/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77468A"/>
                  </a:gs>
                  <a:gs pos="100000">
                    <a:srgbClr val="633B73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chemeClr val="tx1">
                  <a:lumMod val="85000"/>
                  <a:lumOff val="15000"/>
                  <a:alpha val="28000"/>
                </a:scheme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400">
                <a:solidFill>
                  <a:prstClr val="black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9456193" y="4436860"/>
              <a:ext cx="476412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……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tags/tag1.xml><?xml version="1.0" encoding="utf-8"?>
<p:tagLst xmlns:p="http://schemas.openxmlformats.org/presentationml/2006/main">
  <p:tag name="MH" val="20150830151859"/>
  <p:tag name="MH_LIBRARY" val="GRAPHIC"/>
  <p:tag name="MH_TYPE" val="SubTitle"/>
  <p:tag name="MH_ORDER" val="3"/>
</p:tagLst>
</file>

<file path=ppt/tags/tag10.xml><?xml version="1.0" encoding="utf-8"?>
<p:tagLst xmlns:p="http://schemas.openxmlformats.org/presentationml/2006/main">
  <p:tag name="MH" val="20150830151859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50830151859"/>
  <p:tag name="MH_LIBRARY" val="GRAPHIC"/>
  <p:tag name="MH_TYPE" val="Text"/>
  <p:tag name="MH_ORDER" val="4"/>
</p:tagLst>
</file>

<file path=ppt/tags/tag12.xml><?xml version="1.0" encoding="utf-8"?>
<p:tagLst xmlns:p="http://schemas.openxmlformats.org/presentationml/2006/main">
  <p:tag name="MH" val="20150830151859"/>
  <p:tag name="MH_LIBRARY" val="GRAPHIC"/>
  <p:tag name="MH_TYPE" val="Text"/>
  <p:tag name="MH_ORDER" val="4"/>
</p:tagLst>
</file>

<file path=ppt/tags/tag13.xml><?xml version="1.0" encoding="utf-8"?>
<p:tagLst xmlns:p="http://schemas.openxmlformats.org/presentationml/2006/main">
  <p:tag name="KSO_WM_UNIT_PLACING_PICTURE_USER_VIEWPORT" val="{&quot;height&quot;:6765,&quot;width&quot;:8460}"/>
</p:tagLst>
</file>

<file path=ppt/tags/tag2.xml><?xml version="1.0" encoding="utf-8"?>
<p:tagLst xmlns:p="http://schemas.openxmlformats.org/presentationml/2006/main">
  <p:tag name="MH" val="20150830151859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50830151859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150830151859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50830151859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50830151859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50830151859"/>
  <p:tag name="MH_LIBRARY" val="GRAPHIC"/>
  <p:tag name="MH_TYPE" val="SubTitle"/>
  <p:tag name="MH_ORDER" val="4"/>
</p:tagLst>
</file>

<file path=ppt/tags/tag8.xml><?xml version="1.0" encoding="utf-8"?>
<p:tagLst xmlns:p="http://schemas.openxmlformats.org/presentationml/2006/main">
  <p:tag name="MH" val="20150830151859"/>
  <p:tag name="MH_LIBRARY" val="GRAPHIC"/>
  <p:tag name="MH_TYPE" val="Other"/>
  <p:tag name="MH_ORDER" val="8"/>
</p:tagLst>
</file>

<file path=ppt/tags/tag9.xml><?xml version="1.0" encoding="utf-8"?>
<p:tagLst xmlns:p="http://schemas.openxmlformats.org/presentationml/2006/main">
  <p:tag name="MH" val="20150830151859"/>
  <p:tag name="MH_LIBRARY" val="GRAPHIC"/>
  <p:tag name="MH_TYPE" val="Text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WPS 演示</Application>
  <PresentationFormat>宽屏</PresentationFormat>
  <Paragraphs>137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方正小标宋简体</vt:lpstr>
      <vt:lpstr>Arial Unicode MS</vt:lpstr>
      <vt:lpstr>微软雅黑</vt:lpstr>
      <vt:lpstr>Calibri</vt:lpstr>
      <vt:lpstr>Baskerville Old Face</vt:lpstr>
      <vt:lpstr>华文中宋</vt:lpstr>
      <vt:lpstr>幼圆</vt:lpstr>
      <vt:lpstr>微软雅黑 Light</vt:lpstr>
      <vt:lpstr>造字工房悦黑体验版细体</vt:lpstr>
      <vt:lpstr>Wingdings 2</vt:lpstr>
      <vt:lpstr>Constantia</vt:lpstr>
      <vt:lpstr>黑体</vt:lpstr>
      <vt:lpstr>仿宋_GB2312</vt:lpstr>
      <vt:lpstr>仿宋</vt:lpstr>
      <vt:lpstr>Times New Roman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Lion</cp:lastModifiedBy>
  <cp:revision>4</cp:revision>
  <dcterms:created xsi:type="dcterms:W3CDTF">2021-09-13T00:12:00Z</dcterms:created>
  <dcterms:modified xsi:type="dcterms:W3CDTF">2021-09-14T08:00:40Z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93C44038A8344D2C83E190B56632E7CA</vt:lpwstr>
  </property>
  <property fmtid="{D5CDD505-2E9C-101B-9397-08002B2CF9AE}" pid="3" name="KSOProductBuildVer">
    <vt:lpwstr>2052-11.1.0.10700</vt:lpwstr>
  </property>
</Properties>
</file>